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1"/>
  </p:notesMasterIdLst>
  <p:handoutMasterIdLst>
    <p:handoutMasterId r:id="rId22"/>
  </p:handoutMasterIdLst>
  <p:sldIdLst>
    <p:sldId id="347" r:id="rId2"/>
    <p:sldId id="353" r:id="rId3"/>
    <p:sldId id="354" r:id="rId4"/>
    <p:sldId id="355" r:id="rId5"/>
    <p:sldId id="339" r:id="rId6"/>
    <p:sldId id="333" r:id="rId7"/>
    <p:sldId id="326" r:id="rId8"/>
    <p:sldId id="343" r:id="rId9"/>
    <p:sldId id="345" r:id="rId10"/>
    <p:sldId id="328" r:id="rId11"/>
    <p:sldId id="344" r:id="rId12"/>
    <p:sldId id="330" r:id="rId13"/>
    <p:sldId id="346" r:id="rId14"/>
    <p:sldId id="329" r:id="rId15"/>
    <p:sldId id="341" r:id="rId16"/>
    <p:sldId id="331" r:id="rId17"/>
    <p:sldId id="322" r:id="rId18"/>
    <p:sldId id="332" r:id="rId19"/>
    <p:sldId id="335"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DD6BCC-E446-4F09-BA91-76755F32D78A}">
          <p14:sldIdLst>
            <p14:sldId id="347"/>
            <p14:sldId id="353"/>
            <p14:sldId id="354"/>
            <p14:sldId id="355"/>
            <p14:sldId id="339"/>
            <p14:sldId id="333"/>
            <p14:sldId id="326"/>
            <p14:sldId id="343"/>
            <p14:sldId id="345"/>
            <p14:sldId id="328"/>
            <p14:sldId id="344"/>
            <p14:sldId id="330"/>
            <p14:sldId id="346"/>
            <p14:sldId id="329"/>
            <p14:sldId id="341"/>
            <p14:sldId id="331"/>
            <p14:sldId id="322"/>
            <p14:sldId id="332"/>
            <p14:sldId id="335"/>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e Koehne" initials="JK" lastIdx="1" clrIdx="0">
    <p:extLst>
      <p:ext uri="{19B8F6BF-5375-455C-9EA6-DF929625EA0E}">
        <p15:presenceInfo xmlns:p15="http://schemas.microsoft.com/office/powerpoint/2012/main" userId="547787b398f41f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3" autoAdjust="0"/>
    <p:restoredTop sz="92159" autoAdjust="0"/>
  </p:normalViewPr>
  <p:slideViewPr>
    <p:cSldViewPr showGuides="1">
      <p:cViewPr varScale="1">
        <p:scale>
          <a:sx n="129" d="100"/>
          <a:sy n="129" d="100"/>
        </p:scale>
        <p:origin x="960" y="20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6/29/22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6/29/22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0</a:t>
            </a:fld>
            <a:endParaRPr lang="en-US"/>
          </a:p>
        </p:txBody>
      </p:sp>
    </p:spTree>
    <p:extLst>
      <p:ext uri="{BB962C8B-B14F-4D97-AF65-F5344CB8AC3E}">
        <p14:creationId xmlns:p14="http://schemas.microsoft.com/office/powerpoint/2010/main" val="2624636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349295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tax 8.75% tax rate at taxable income of $18,900 for joint filers/half that for individuals			Loopholes: Mortgage Interest deduction, </a:t>
            </a:r>
          </a:p>
          <a:p>
            <a:r>
              <a:rPr lang="en-US" dirty="0"/>
              <a:t>9.9% rate begins at $250,000 for joint filers							                   Unlimited deduction of social security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Unlimited deductions favor wealthier taxpayers							                   Unlimited deductions except some deductions are phased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Deduction of up to $7050 in federal tax with phase out at $250,000 gone at $290,000/joint – the top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59491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2009 when the PIT and CIT rates were increased,  Pass through tax rate reduction passed in 2013, Opportunity Zones created by Congress in 2017 and  CAT added in 2019 while cutting three lowest PIT rates by .25%,</a:t>
            </a:r>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232048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297793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212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For 21-23:  The General Fund is up $3.2B, Lottery Funds are up $0.1B, Other Funds are up $10.7B and Federal Funds $13.2B.  The new graph will look a lot different.</a:t>
            </a:r>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277909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issues: additional exemptions, tax show on receipts as a profit center</a:t>
            </a:r>
          </a:p>
          <a:p>
            <a:r>
              <a:rPr lang="en-US" dirty="0"/>
              <a:t>Additional sunsets – 51 sunsets in 2009, now many fewer, sunsets work! </a:t>
            </a:r>
          </a:p>
        </p:txBody>
      </p:sp>
      <p:sp>
        <p:nvSpPr>
          <p:cNvPr id="4" name="Slide Number Placeholder 3"/>
          <p:cNvSpPr>
            <a:spLocks noGrp="1"/>
          </p:cNvSpPr>
          <p:nvPr>
            <p:ph type="sldNum" sz="quarter" idx="5"/>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313950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$1000 tax credit for being a volunteer firefighter, tax credit for adopting a dog from a shelter</a:t>
            </a:r>
          </a:p>
        </p:txBody>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325203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2834233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regonlegislature.gov/lro/Documents/Basic%20Facts%202020b.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oregon.gov/dor/programs/gov-research/Documents/te1921%20-%20Final.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TaxFairnessOregon@gmail.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Tax &amp; Revenue Basics</a:t>
            </a:r>
          </a:p>
        </p:txBody>
      </p:sp>
      <p:sp>
        <p:nvSpPr>
          <p:cNvPr id="4" name="Subtitle 3"/>
          <p:cNvSpPr>
            <a:spLocks noGrp="1"/>
          </p:cNvSpPr>
          <p:nvPr>
            <p:ph type="subTitle" idx="1"/>
          </p:nvPr>
        </p:nvSpPr>
        <p:spPr/>
        <p:txBody>
          <a:bodyPr/>
          <a:lstStyle/>
          <a:p>
            <a:r>
              <a:rPr lang="it-IT" dirty="0"/>
              <a:t>A primer for </a:t>
            </a:r>
            <a:r>
              <a:rPr lang="it-IT" dirty="0" err="1"/>
              <a:t>legislators</a:t>
            </a:r>
            <a:endParaRPr lang="it-IT" dirty="0"/>
          </a:p>
        </p:txBody>
      </p:sp>
      <p:pic>
        <p:nvPicPr>
          <p:cNvPr id="5" name="Picture 4">
            <a:extLst>
              <a:ext uri="{FF2B5EF4-FFF2-40B4-BE49-F238E27FC236}">
                <a16:creationId xmlns:a16="http://schemas.microsoft.com/office/drawing/2014/main" id="{C1D491E1-F082-4E07-B958-5543E3F5B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552282"/>
            <a:ext cx="2857899" cy="1200318"/>
          </a:xfrm>
          <a:prstGeom prst="rect">
            <a:avLst/>
          </a:prstGeom>
        </p:spPr>
      </p:pic>
    </p:spTree>
    <p:extLst>
      <p:ext uri="{BB962C8B-B14F-4D97-AF65-F5344CB8AC3E}">
        <p14:creationId xmlns:p14="http://schemas.microsoft.com/office/powerpoint/2010/main" val="55231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F967-D287-4816-9723-907307CE8837}"/>
              </a:ext>
            </a:extLst>
          </p:cNvPr>
          <p:cNvSpPr>
            <a:spLocks noGrp="1"/>
          </p:cNvSpPr>
          <p:nvPr>
            <p:ph type="title"/>
          </p:nvPr>
        </p:nvSpPr>
        <p:spPr>
          <a:xfrm>
            <a:off x="1103310" y="457199"/>
            <a:ext cx="9144001" cy="838200"/>
          </a:xfrm>
        </p:spPr>
        <p:txBody>
          <a:bodyPr>
            <a:normAutofit/>
          </a:bodyPr>
          <a:lstStyle/>
          <a:p>
            <a:pPr algn="ctr"/>
            <a:r>
              <a:rPr lang="en-US" sz="4000" b="1" dirty="0"/>
              <a:t>Other taxes in the General Fund</a:t>
            </a:r>
          </a:p>
        </p:txBody>
      </p:sp>
      <p:sp>
        <p:nvSpPr>
          <p:cNvPr id="3" name="Content Placeholder 2">
            <a:extLst>
              <a:ext uri="{FF2B5EF4-FFF2-40B4-BE49-F238E27FC236}">
                <a16:creationId xmlns:a16="http://schemas.microsoft.com/office/drawing/2014/main" id="{0DFAE5F2-2FE7-4FA8-8F70-1A56134A8FBB}"/>
              </a:ext>
            </a:extLst>
          </p:cNvPr>
          <p:cNvSpPr>
            <a:spLocks noGrp="1"/>
          </p:cNvSpPr>
          <p:nvPr>
            <p:ph idx="1"/>
          </p:nvPr>
        </p:nvSpPr>
        <p:spPr>
          <a:xfrm>
            <a:off x="1065212" y="2209800"/>
            <a:ext cx="10439400" cy="3352801"/>
          </a:xfrm>
        </p:spPr>
        <p:txBody>
          <a:bodyPr>
            <a:normAutofit lnSpcReduction="10000"/>
          </a:bodyPr>
          <a:lstStyle/>
          <a:p>
            <a:r>
              <a:rPr lang="en-US" sz="3200" dirty="0"/>
              <a:t>Tobacco – referral  on 2020 ballot passed adding $2/pack</a:t>
            </a:r>
          </a:p>
          <a:p>
            <a:r>
              <a:rPr lang="en-US" sz="3200" dirty="0"/>
              <a:t>Alcohol – beer and wine taxes are some of the lowest in US</a:t>
            </a:r>
          </a:p>
          <a:p>
            <a:r>
              <a:rPr lang="en-US" sz="3200" dirty="0"/>
              <a:t>Marijuana – 17% of sales in Oregon, vs 37% in Washington State and 34% or so in California.  In each state local sales taxes are part of the tax</a:t>
            </a:r>
          </a:p>
          <a:p>
            <a:r>
              <a:rPr lang="en-US" sz="3200" dirty="0"/>
              <a:t>Estate tax – 21 states have an estate or inheritance tax  </a:t>
            </a:r>
          </a:p>
          <a:p>
            <a:pPr marL="0" indent="0">
              <a:buNone/>
            </a:pPr>
            <a:endParaRPr lang="en-US" dirty="0"/>
          </a:p>
          <a:p>
            <a:endParaRPr lang="en-US" i="1" dirty="0"/>
          </a:p>
          <a:p>
            <a:endParaRPr lang="en-US" dirty="0"/>
          </a:p>
        </p:txBody>
      </p:sp>
      <p:sp>
        <p:nvSpPr>
          <p:cNvPr id="5" name="Slide Number Placeholder 4">
            <a:extLst>
              <a:ext uri="{FF2B5EF4-FFF2-40B4-BE49-F238E27FC236}">
                <a16:creationId xmlns:a16="http://schemas.microsoft.com/office/drawing/2014/main" id="{7ACF4D52-E692-D248-9191-5C7626B2AABC}"/>
              </a:ext>
            </a:extLst>
          </p:cNvPr>
          <p:cNvSpPr>
            <a:spLocks noGrp="1"/>
          </p:cNvSpPr>
          <p:nvPr>
            <p:ph type="sldNum" sz="quarter" idx="12"/>
          </p:nvPr>
        </p:nvSpPr>
        <p:spPr/>
        <p:txBody>
          <a:bodyPr/>
          <a:lstStyle/>
          <a:p>
            <a:fld id="{2A013F82-EE5E-44EE-A61D-E31C6657F26F}" type="slidenum">
              <a:rPr lang="en-US" smtClean="0"/>
              <a:t>9</a:t>
            </a:fld>
            <a:endParaRPr lang="en-US"/>
          </a:p>
        </p:txBody>
      </p:sp>
    </p:spTree>
    <p:extLst>
      <p:ext uri="{BB962C8B-B14F-4D97-AF65-F5344CB8AC3E}">
        <p14:creationId xmlns:p14="http://schemas.microsoft.com/office/powerpoint/2010/main" val="67152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B52A-DA69-4EF5-8ECC-1B96DC17D65B}"/>
              </a:ext>
            </a:extLst>
          </p:cNvPr>
          <p:cNvSpPr>
            <a:spLocks noGrp="1"/>
          </p:cNvSpPr>
          <p:nvPr>
            <p:ph type="title"/>
          </p:nvPr>
        </p:nvSpPr>
        <p:spPr>
          <a:xfrm>
            <a:off x="836612" y="304800"/>
            <a:ext cx="10363199" cy="914400"/>
          </a:xfrm>
        </p:spPr>
        <p:txBody>
          <a:bodyPr>
            <a:noAutofit/>
          </a:bodyPr>
          <a:lstStyle/>
          <a:p>
            <a:pPr algn="ctr"/>
            <a:r>
              <a:rPr lang="en-US" sz="4000" b="1" dirty="0"/>
              <a:t>Oregon Total Funds Budget: $112.8 billion</a:t>
            </a:r>
          </a:p>
        </p:txBody>
      </p:sp>
      <p:sp>
        <p:nvSpPr>
          <p:cNvPr id="3" name="Content Placeholder 2">
            <a:extLst>
              <a:ext uri="{FF2B5EF4-FFF2-40B4-BE49-F238E27FC236}">
                <a16:creationId xmlns:a16="http://schemas.microsoft.com/office/drawing/2014/main" id="{D4AB0249-81E1-49F7-BC3C-93583BD31930}"/>
              </a:ext>
            </a:extLst>
          </p:cNvPr>
          <p:cNvSpPr>
            <a:spLocks noGrp="1"/>
          </p:cNvSpPr>
          <p:nvPr>
            <p:ph sz="half" idx="1"/>
          </p:nvPr>
        </p:nvSpPr>
        <p:spPr>
          <a:xfrm>
            <a:off x="836613" y="1371600"/>
            <a:ext cx="4091099" cy="4419600"/>
          </a:xfrm>
        </p:spPr>
        <p:txBody>
          <a:bodyPr>
            <a:normAutofit fontScale="25000" lnSpcReduction="20000"/>
          </a:bodyPr>
          <a:lstStyle/>
          <a:p>
            <a:endParaRPr lang="en-US" dirty="0"/>
          </a:p>
          <a:p>
            <a:pPr marL="0" indent="0">
              <a:buNone/>
            </a:pPr>
            <a:r>
              <a:rPr lang="en-US" sz="12800" b="1" dirty="0"/>
              <a:t>Up from $86B, or 31% above prior biennium beginning budget</a:t>
            </a:r>
          </a:p>
          <a:p>
            <a:pPr marL="0" indent="0">
              <a:buNone/>
            </a:pPr>
            <a:r>
              <a:rPr lang="en-US" sz="11200" dirty="0"/>
              <a:t>Other Funds:</a:t>
            </a:r>
            <a:endParaRPr lang="en-US" sz="9600" dirty="0"/>
          </a:p>
          <a:p>
            <a:pPr lvl="1"/>
            <a:r>
              <a:rPr lang="en-US" sz="9600" dirty="0"/>
              <a:t>Highway fund from gas tax, auto registration</a:t>
            </a:r>
          </a:p>
          <a:p>
            <a:pPr lvl="1"/>
            <a:r>
              <a:rPr lang="en-US" sz="9600" dirty="0"/>
              <a:t>Fees for services</a:t>
            </a:r>
          </a:p>
          <a:p>
            <a:pPr lvl="1"/>
            <a:r>
              <a:rPr lang="en-US" sz="9600" dirty="0"/>
              <a:t>Unemployment Insurance</a:t>
            </a:r>
          </a:p>
          <a:p>
            <a:pPr lvl="1"/>
            <a:r>
              <a:rPr lang="en-US" sz="9600" dirty="0"/>
              <a:t>Fish and Wildlife</a:t>
            </a:r>
          </a:p>
          <a:p>
            <a:pPr lvl="1"/>
            <a:r>
              <a:rPr lang="en-US" sz="9600" dirty="0"/>
              <a:t>Transient lodging tax</a:t>
            </a:r>
          </a:p>
          <a:p>
            <a:pPr lvl="1"/>
            <a:r>
              <a:rPr lang="en-US" sz="9600" dirty="0"/>
              <a:t>Student Success (CAT</a:t>
            </a:r>
            <a:r>
              <a:rPr lang="en-US" sz="11200" dirty="0"/>
              <a:t>)</a:t>
            </a:r>
          </a:p>
          <a:p>
            <a:pPr lvl="1"/>
            <a:endParaRPr lang="en-US" sz="6200" dirty="0"/>
          </a:p>
          <a:p>
            <a:endParaRPr lang="en-US" dirty="0"/>
          </a:p>
          <a:p>
            <a:endParaRPr lang="en-US" dirty="0"/>
          </a:p>
        </p:txBody>
      </p:sp>
      <p:pic>
        <p:nvPicPr>
          <p:cNvPr id="11" name="Content Placeholder 10">
            <a:extLst>
              <a:ext uri="{FF2B5EF4-FFF2-40B4-BE49-F238E27FC236}">
                <a16:creationId xmlns:a16="http://schemas.microsoft.com/office/drawing/2014/main" id="{CD6F5FB1-3D21-486A-9A98-ABDB9119B27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0137" y="1600200"/>
            <a:ext cx="6235875" cy="4419600"/>
          </a:xfrm>
        </p:spPr>
      </p:pic>
      <p:sp>
        <p:nvSpPr>
          <p:cNvPr id="5" name="Slide Number Placeholder 4">
            <a:extLst>
              <a:ext uri="{FF2B5EF4-FFF2-40B4-BE49-F238E27FC236}">
                <a16:creationId xmlns:a16="http://schemas.microsoft.com/office/drawing/2014/main" id="{07D15BF8-1814-9F46-B32E-66756D79445E}"/>
              </a:ext>
            </a:extLst>
          </p:cNvPr>
          <p:cNvSpPr>
            <a:spLocks noGrp="1"/>
          </p:cNvSpPr>
          <p:nvPr>
            <p:ph type="sldNum" sz="quarter" idx="12"/>
          </p:nvPr>
        </p:nvSpPr>
        <p:spPr/>
        <p:txBody>
          <a:bodyPr/>
          <a:lstStyle/>
          <a:p>
            <a:fld id="{2A013F82-EE5E-44EE-A61D-E31C6657F26F}" type="slidenum">
              <a:rPr lang="en-US" smtClean="0"/>
              <a:t>10</a:t>
            </a:fld>
            <a:endParaRPr lang="en-US"/>
          </a:p>
        </p:txBody>
      </p:sp>
    </p:spTree>
    <p:extLst>
      <p:ext uri="{BB962C8B-B14F-4D97-AF65-F5344CB8AC3E}">
        <p14:creationId xmlns:p14="http://schemas.microsoft.com/office/powerpoint/2010/main" val="276672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CCA0-0838-4B7E-8790-8D9D46780538}"/>
              </a:ext>
            </a:extLst>
          </p:cNvPr>
          <p:cNvSpPr>
            <a:spLocks noGrp="1"/>
          </p:cNvSpPr>
          <p:nvPr>
            <p:ph type="title"/>
          </p:nvPr>
        </p:nvSpPr>
        <p:spPr>
          <a:xfrm>
            <a:off x="1674812" y="457200"/>
            <a:ext cx="8534400" cy="838200"/>
          </a:xfrm>
        </p:spPr>
        <p:txBody>
          <a:bodyPr>
            <a:normAutofit fontScale="90000"/>
          </a:bodyPr>
          <a:lstStyle/>
          <a:p>
            <a:pPr algn="ctr"/>
            <a:r>
              <a:rPr lang="en-US" sz="4400" b="1" dirty="0"/>
              <a:t>How the legislature spends money</a:t>
            </a:r>
            <a:endParaRPr lang="en-US" dirty="0"/>
          </a:p>
        </p:txBody>
      </p:sp>
      <p:sp>
        <p:nvSpPr>
          <p:cNvPr id="3" name="Content Placeholder 2">
            <a:extLst>
              <a:ext uri="{FF2B5EF4-FFF2-40B4-BE49-F238E27FC236}">
                <a16:creationId xmlns:a16="http://schemas.microsoft.com/office/drawing/2014/main" id="{7449A21A-8BE0-4FDA-AC01-CB05727D7A65}"/>
              </a:ext>
            </a:extLst>
          </p:cNvPr>
          <p:cNvSpPr>
            <a:spLocks noGrp="1"/>
          </p:cNvSpPr>
          <p:nvPr>
            <p:ph idx="1"/>
          </p:nvPr>
        </p:nvSpPr>
        <p:spPr>
          <a:xfrm>
            <a:off x="1687079" y="1981200"/>
            <a:ext cx="8522133" cy="3352800"/>
          </a:xfrm>
        </p:spPr>
        <p:txBody>
          <a:bodyPr>
            <a:noAutofit/>
          </a:bodyPr>
          <a:lstStyle/>
          <a:p>
            <a:r>
              <a:rPr lang="en-US" sz="3200" dirty="0"/>
              <a:t>Budget Spending – regular authorizations from committees, “Christmas Tree bill,”  emergency board allocations</a:t>
            </a:r>
          </a:p>
          <a:p>
            <a:r>
              <a:rPr lang="en-US" sz="3200" dirty="0"/>
              <a:t>Tax expenditures – compete with revenue requirements</a:t>
            </a:r>
          </a:p>
          <a:p>
            <a:r>
              <a:rPr lang="en-US" sz="3200" dirty="0"/>
              <a:t>Bonds – limit of 5% General Fund debt service to General Fund revenue </a:t>
            </a:r>
          </a:p>
        </p:txBody>
      </p:sp>
      <p:sp>
        <p:nvSpPr>
          <p:cNvPr id="5" name="Slide Number Placeholder 4">
            <a:extLst>
              <a:ext uri="{FF2B5EF4-FFF2-40B4-BE49-F238E27FC236}">
                <a16:creationId xmlns:a16="http://schemas.microsoft.com/office/drawing/2014/main" id="{1D40D607-26C7-3E49-BAEB-808D35400F0E}"/>
              </a:ext>
            </a:extLst>
          </p:cNvPr>
          <p:cNvSpPr>
            <a:spLocks noGrp="1"/>
          </p:cNvSpPr>
          <p:nvPr>
            <p:ph type="sldNum" sz="quarter" idx="12"/>
          </p:nvPr>
        </p:nvSpPr>
        <p:spPr/>
        <p:txBody>
          <a:bodyPr/>
          <a:lstStyle/>
          <a:p>
            <a:fld id="{2A013F82-EE5E-44EE-A61D-E31C6657F26F}" type="slidenum">
              <a:rPr lang="en-US" smtClean="0"/>
              <a:t>11</a:t>
            </a:fld>
            <a:endParaRPr lang="en-US"/>
          </a:p>
        </p:txBody>
      </p:sp>
    </p:spTree>
    <p:extLst>
      <p:ext uri="{BB962C8B-B14F-4D97-AF65-F5344CB8AC3E}">
        <p14:creationId xmlns:p14="http://schemas.microsoft.com/office/powerpoint/2010/main" val="24591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DFA8-7693-CA4F-B234-CF294C7A9C9C}"/>
              </a:ext>
            </a:extLst>
          </p:cNvPr>
          <p:cNvSpPr>
            <a:spLocks noGrp="1"/>
          </p:cNvSpPr>
          <p:nvPr>
            <p:ph type="title"/>
          </p:nvPr>
        </p:nvSpPr>
        <p:spPr>
          <a:xfrm>
            <a:off x="303212" y="381000"/>
            <a:ext cx="11658599" cy="838200"/>
          </a:xfrm>
        </p:spPr>
        <p:txBody>
          <a:bodyPr>
            <a:noAutofit/>
          </a:bodyPr>
          <a:lstStyle/>
          <a:p>
            <a:pPr algn="ctr"/>
            <a:r>
              <a:rPr lang="en-US" sz="4000" b="1" dirty="0"/>
              <a:t>Student Success Act/Corporate Activity Tax (CAT)</a:t>
            </a:r>
          </a:p>
        </p:txBody>
      </p:sp>
      <p:sp>
        <p:nvSpPr>
          <p:cNvPr id="3" name="Content Placeholder 2">
            <a:extLst>
              <a:ext uri="{FF2B5EF4-FFF2-40B4-BE49-F238E27FC236}">
                <a16:creationId xmlns:a16="http://schemas.microsoft.com/office/drawing/2014/main" id="{33012509-B6B3-4243-B283-897B6B05363D}"/>
              </a:ext>
            </a:extLst>
          </p:cNvPr>
          <p:cNvSpPr>
            <a:spLocks noGrp="1"/>
          </p:cNvSpPr>
          <p:nvPr>
            <p:ph idx="1"/>
          </p:nvPr>
        </p:nvSpPr>
        <p:spPr>
          <a:xfrm>
            <a:off x="1312278" y="1371600"/>
            <a:ext cx="9887534" cy="4572000"/>
          </a:xfrm>
        </p:spPr>
        <p:txBody>
          <a:bodyPr>
            <a:normAutofit/>
          </a:bodyPr>
          <a:lstStyle/>
          <a:p>
            <a:pPr marL="0" indent="0">
              <a:buNone/>
            </a:pPr>
            <a:r>
              <a:rPr lang="en-US" dirty="0"/>
              <a:t>                                                                                         Effective 1/1/2020 (enacted 2019)</a:t>
            </a:r>
          </a:p>
          <a:p>
            <a:r>
              <a:rPr lang="en-US" sz="3200" dirty="0"/>
              <a:t>0.57% rate on all Oregon sales above $1 million, less 35% of wages or cost of goods attributed to Oregon sales</a:t>
            </a:r>
          </a:p>
          <a:p>
            <a:r>
              <a:rPr lang="en-US" sz="3200" dirty="0"/>
              <a:t>All revenue dedicated to pre-school and K-12 education</a:t>
            </a:r>
          </a:p>
          <a:p>
            <a:r>
              <a:rPr lang="en-US" sz="3200" dirty="0"/>
              <a:t>Lower Personal Income Tax (PIT) rates for three lowest tax brackets    Example: 5% to 4.75%</a:t>
            </a:r>
          </a:p>
          <a:p>
            <a:r>
              <a:rPr lang="en-US" sz="3200" dirty="0"/>
              <a:t>Some businesses are passing it along and using it as a profit point</a:t>
            </a:r>
          </a:p>
        </p:txBody>
      </p:sp>
      <p:sp>
        <p:nvSpPr>
          <p:cNvPr id="5" name="Slide Number Placeholder 4">
            <a:extLst>
              <a:ext uri="{FF2B5EF4-FFF2-40B4-BE49-F238E27FC236}">
                <a16:creationId xmlns:a16="http://schemas.microsoft.com/office/drawing/2014/main" id="{26488DCF-3DC6-AB4D-AF94-C9786031A690}"/>
              </a:ext>
            </a:extLst>
          </p:cNvPr>
          <p:cNvSpPr>
            <a:spLocks noGrp="1"/>
          </p:cNvSpPr>
          <p:nvPr>
            <p:ph type="sldNum" sz="quarter" idx="12"/>
          </p:nvPr>
        </p:nvSpPr>
        <p:spPr/>
        <p:txBody>
          <a:bodyPr/>
          <a:lstStyle/>
          <a:p>
            <a:fld id="{2A013F82-EE5E-44EE-A61D-E31C6657F26F}" type="slidenum">
              <a:rPr lang="en-US" smtClean="0"/>
              <a:t>12</a:t>
            </a:fld>
            <a:endParaRPr lang="en-US"/>
          </a:p>
        </p:txBody>
      </p:sp>
    </p:spTree>
    <p:extLst>
      <p:ext uri="{BB962C8B-B14F-4D97-AF65-F5344CB8AC3E}">
        <p14:creationId xmlns:p14="http://schemas.microsoft.com/office/powerpoint/2010/main" val="255090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1207-BBED-48F7-912A-AAB010439C65}"/>
              </a:ext>
            </a:extLst>
          </p:cNvPr>
          <p:cNvSpPr>
            <a:spLocks noGrp="1"/>
          </p:cNvSpPr>
          <p:nvPr>
            <p:ph type="title"/>
          </p:nvPr>
        </p:nvSpPr>
        <p:spPr>
          <a:xfrm>
            <a:off x="1751012" y="457200"/>
            <a:ext cx="8229600" cy="761999"/>
          </a:xfrm>
        </p:spPr>
        <p:txBody>
          <a:bodyPr>
            <a:normAutofit/>
          </a:bodyPr>
          <a:lstStyle/>
          <a:p>
            <a:pPr algn="ctr"/>
            <a:r>
              <a:rPr lang="en-US" sz="4000" b="1" dirty="0"/>
              <a:t>Revenue issues 2023</a:t>
            </a:r>
          </a:p>
        </p:txBody>
      </p:sp>
      <p:sp>
        <p:nvSpPr>
          <p:cNvPr id="3" name="Content Placeholder 2">
            <a:extLst>
              <a:ext uri="{FF2B5EF4-FFF2-40B4-BE49-F238E27FC236}">
                <a16:creationId xmlns:a16="http://schemas.microsoft.com/office/drawing/2014/main" id="{C833BAA7-464E-4106-AB69-67B58A2E3D3C}"/>
              </a:ext>
            </a:extLst>
          </p:cNvPr>
          <p:cNvSpPr>
            <a:spLocks noGrp="1"/>
          </p:cNvSpPr>
          <p:nvPr>
            <p:ph idx="1"/>
          </p:nvPr>
        </p:nvSpPr>
        <p:spPr>
          <a:xfrm>
            <a:off x="1760621" y="1676400"/>
            <a:ext cx="9591591" cy="4419600"/>
          </a:xfrm>
        </p:spPr>
        <p:txBody>
          <a:bodyPr>
            <a:normAutofit lnSpcReduction="10000"/>
          </a:bodyPr>
          <a:lstStyle/>
          <a:p>
            <a:pPr marL="0" indent="0">
              <a:buNone/>
            </a:pPr>
            <a:endParaRPr lang="en-US" b="1" dirty="0"/>
          </a:p>
          <a:p>
            <a:r>
              <a:rPr lang="en-US" sz="3200" dirty="0"/>
              <a:t>Gain Share</a:t>
            </a:r>
          </a:p>
          <a:p>
            <a:r>
              <a:rPr lang="en-US" sz="3200" dirty="0"/>
              <a:t>Enterprise zones and the SIP</a:t>
            </a:r>
          </a:p>
          <a:p>
            <a:r>
              <a:rPr lang="en-US" sz="3200" dirty="0"/>
              <a:t>Opportunity Zone disconnect</a:t>
            </a:r>
          </a:p>
          <a:p>
            <a:r>
              <a:rPr lang="en-US" sz="3200"/>
              <a:t>Auction </a:t>
            </a:r>
            <a:r>
              <a:rPr lang="en-US" sz="3200" dirty="0"/>
              <a:t>of tax credits</a:t>
            </a:r>
          </a:p>
          <a:p>
            <a:r>
              <a:rPr lang="en-US" sz="3200" dirty="0"/>
              <a:t>Additional tax expenditure sunsets</a:t>
            </a:r>
          </a:p>
          <a:p>
            <a:r>
              <a:rPr lang="en-US" sz="3200" dirty="0"/>
              <a:t>Mortgage interest deduction</a:t>
            </a:r>
          </a:p>
          <a:p>
            <a:endParaRPr lang="en-US" sz="3200" dirty="0"/>
          </a:p>
          <a:p>
            <a:endParaRPr lang="en-US" sz="3200" dirty="0"/>
          </a:p>
          <a:p>
            <a:pPr marL="461963" indent="-457200"/>
            <a:endParaRPr lang="en-US" sz="2600" b="1" dirty="0"/>
          </a:p>
        </p:txBody>
      </p:sp>
      <p:sp>
        <p:nvSpPr>
          <p:cNvPr id="5" name="Slide Number Placeholder 4">
            <a:extLst>
              <a:ext uri="{FF2B5EF4-FFF2-40B4-BE49-F238E27FC236}">
                <a16:creationId xmlns:a16="http://schemas.microsoft.com/office/drawing/2014/main" id="{3EA6AEB2-3B63-484B-8604-A894799D6857}"/>
              </a:ext>
            </a:extLst>
          </p:cNvPr>
          <p:cNvSpPr>
            <a:spLocks noGrp="1"/>
          </p:cNvSpPr>
          <p:nvPr>
            <p:ph type="sldNum" sz="quarter" idx="12"/>
          </p:nvPr>
        </p:nvSpPr>
        <p:spPr/>
        <p:txBody>
          <a:bodyPr/>
          <a:lstStyle/>
          <a:p>
            <a:fld id="{2A013F82-EE5E-44EE-A61D-E31C6657F26F}" type="slidenum">
              <a:rPr lang="en-US" smtClean="0"/>
              <a:t>13</a:t>
            </a:fld>
            <a:endParaRPr lang="en-US"/>
          </a:p>
        </p:txBody>
      </p:sp>
    </p:spTree>
    <p:extLst>
      <p:ext uri="{BB962C8B-B14F-4D97-AF65-F5344CB8AC3E}">
        <p14:creationId xmlns:p14="http://schemas.microsoft.com/office/powerpoint/2010/main" val="266342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1404A-0146-4B08-8CC8-7AB77E1F65E1}"/>
              </a:ext>
            </a:extLst>
          </p:cNvPr>
          <p:cNvSpPr>
            <a:spLocks noGrp="1"/>
          </p:cNvSpPr>
          <p:nvPr>
            <p:ph idx="1"/>
          </p:nvPr>
        </p:nvSpPr>
        <p:spPr>
          <a:xfrm>
            <a:off x="1370012" y="2438400"/>
            <a:ext cx="10210800" cy="3581401"/>
          </a:xfrm>
        </p:spPr>
        <p:txBody>
          <a:bodyPr>
            <a:normAutofit/>
          </a:bodyPr>
          <a:lstStyle/>
          <a:p>
            <a:pPr marL="561975" lvl="2" indent="-342900">
              <a:lnSpc>
                <a:spcPct val="80000"/>
              </a:lnSpc>
              <a:spcBef>
                <a:spcPts val="1800"/>
              </a:spcBef>
            </a:pPr>
            <a:r>
              <a:rPr lang="en-US" sz="3200" dirty="0"/>
              <a:t>Prohibiting counties from exempting property from        K-12 taxes</a:t>
            </a:r>
          </a:p>
          <a:p>
            <a:pPr marL="561975" lvl="2" indent="-342900">
              <a:lnSpc>
                <a:spcPct val="80000"/>
              </a:lnSpc>
              <a:spcBef>
                <a:spcPts val="1800"/>
              </a:spcBef>
            </a:pPr>
            <a:r>
              <a:rPr lang="en-US" sz="3200" dirty="0"/>
              <a:t>Ending slush fund for Travel Oregon from lodging taxes</a:t>
            </a:r>
          </a:p>
          <a:p>
            <a:pPr marL="561975" lvl="2" indent="-342900">
              <a:lnSpc>
                <a:spcPct val="80000"/>
              </a:lnSpc>
              <a:spcBef>
                <a:spcPts val="1800"/>
              </a:spcBef>
            </a:pPr>
            <a:r>
              <a:rPr lang="en-US" sz="3200" dirty="0"/>
              <a:t>Reforming the kicker</a:t>
            </a:r>
          </a:p>
          <a:p>
            <a:pPr marL="561975" lvl="2" indent="-342900">
              <a:lnSpc>
                <a:spcPct val="80000"/>
              </a:lnSpc>
              <a:spcBef>
                <a:spcPts val="1800"/>
              </a:spcBef>
            </a:pPr>
            <a:r>
              <a:rPr lang="en-US" sz="3200" dirty="0"/>
              <a:t>Fixing our broken property tax system</a:t>
            </a:r>
          </a:p>
          <a:p>
            <a:endParaRPr lang="en-US" dirty="0"/>
          </a:p>
        </p:txBody>
      </p:sp>
      <p:sp>
        <p:nvSpPr>
          <p:cNvPr id="4" name="Title 1">
            <a:extLst>
              <a:ext uri="{FF2B5EF4-FFF2-40B4-BE49-F238E27FC236}">
                <a16:creationId xmlns:a16="http://schemas.microsoft.com/office/drawing/2014/main" id="{FC623072-291F-4B31-9AA6-41566476755C}"/>
              </a:ext>
            </a:extLst>
          </p:cNvPr>
          <p:cNvSpPr txBox="1">
            <a:spLocks/>
          </p:cNvSpPr>
          <p:nvPr/>
        </p:nvSpPr>
        <p:spPr>
          <a:xfrm>
            <a:off x="1532021" y="228599"/>
            <a:ext cx="9134391" cy="106680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br>
              <a:rPr lang="en-US" dirty="0"/>
            </a:br>
            <a:r>
              <a:rPr lang="en-US" b="1" dirty="0"/>
              <a:t>Structural Issues</a:t>
            </a:r>
            <a:endParaRPr lang="en-US" sz="4100" b="1" i="1" dirty="0"/>
          </a:p>
        </p:txBody>
      </p:sp>
      <p:sp>
        <p:nvSpPr>
          <p:cNvPr id="5" name="Slide Number Placeholder 4">
            <a:extLst>
              <a:ext uri="{FF2B5EF4-FFF2-40B4-BE49-F238E27FC236}">
                <a16:creationId xmlns:a16="http://schemas.microsoft.com/office/drawing/2014/main" id="{E35111C4-9FF5-914A-9166-2D126D1A3C75}"/>
              </a:ext>
            </a:extLst>
          </p:cNvPr>
          <p:cNvSpPr>
            <a:spLocks noGrp="1"/>
          </p:cNvSpPr>
          <p:nvPr>
            <p:ph type="sldNum" sz="quarter" idx="12"/>
          </p:nvPr>
        </p:nvSpPr>
        <p:spPr/>
        <p:txBody>
          <a:bodyPr/>
          <a:lstStyle/>
          <a:p>
            <a:fld id="{2A013F82-EE5E-44EE-A61D-E31C6657F26F}" type="slidenum">
              <a:rPr lang="en-US" smtClean="0"/>
              <a:t>14</a:t>
            </a:fld>
            <a:endParaRPr lang="en-US"/>
          </a:p>
        </p:txBody>
      </p:sp>
    </p:spTree>
    <p:extLst>
      <p:ext uri="{BB962C8B-B14F-4D97-AF65-F5344CB8AC3E}">
        <p14:creationId xmlns:p14="http://schemas.microsoft.com/office/powerpoint/2010/main" val="125107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22AB8-A2E8-40F9-AE58-742DCD1BB4BE}"/>
              </a:ext>
            </a:extLst>
          </p:cNvPr>
          <p:cNvSpPr>
            <a:spLocks noGrp="1"/>
          </p:cNvSpPr>
          <p:nvPr>
            <p:ph idx="1"/>
          </p:nvPr>
        </p:nvSpPr>
        <p:spPr>
          <a:xfrm>
            <a:off x="1709427" y="1905000"/>
            <a:ext cx="8947377" cy="3962400"/>
          </a:xfrm>
        </p:spPr>
        <p:txBody>
          <a:bodyPr>
            <a:normAutofit/>
          </a:bodyPr>
          <a:lstStyle/>
          <a:p>
            <a:pPr marL="231775" lvl="1" indent="0">
              <a:buNone/>
            </a:pPr>
            <a:endParaRPr lang="en-US" sz="2600" dirty="0"/>
          </a:p>
          <a:p>
            <a:pPr lvl="1"/>
            <a:r>
              <a:rPr lang="en-US" sz="3200" dirty="0"/>
              <a:t>New tax credits</a:t>
            </a:r>
          </a:p>
          <a:p>
            <a:pPr lvl="1"/>
            <a:r>
              <a:rPr lang="en-US" sz="3200" dirty="0"/>
              <a:t>Beer and Wine taxes – lowest and near bottom  in the country</a:t>
            </a:r>
          </a:p>
          <a:p>
            <a:pPr lvl="1"/>
            <a:r>
              <a:rPr lang="en-US" sz="3200" dirty="0"/>
              <a:t>Cannabis – lower than neighbors’  WA 37%,         CA 28-40%, OR 17-20%</a:t>
            </a:r>
          </a:p>
          <a:p>
            <a:pPr lvl="1"/>
            <a:r>
              <a:rPr lang="en-US" sz="3200" dirty="0"/>
              <a:t>Estate tax</a:t>
            </a:r>
          </a:p>
          <a:p>
            <a:pPr lvl="1"/>
            <a:endParaRPr lang="en-US" sz="2600" dirty="0"/>
          </a:p>
          <a:p>
            <a:pPr lvl="1"/>
            <a:endParaRPr lang="en-US" dirty="0"/>
          </a:p>
        </p:txBody>
      </p:sp>
      <p:sp>
        <p:nvSpPr>
          <p:cNvPr id="4" name="Title 1">
            <a:extLst>
              <a:ext uri="{FF2B5EF4-FFF2-40B4-BE49-F238E27FC236}">
                <a16:creationId xmlns:a16="http://schemas.microsoft.com/office/drawing/2014/main" id="{1B082395-EC07-4858-A150-04887D0B6ABD}"/>
              </a:ext>
            </a:extLst>
          </p:cNvPr>
          <p:cNvSpPr txBox="1">
            <a:spLocks/>
          </p:cNvSpPr>
          <p:nvPr/>
        </p:nvSpPr>
        <p:spPr>
          <a:xfrm>
            <a:off x="1532021" y="228599"/>
            <a:ext cx="9134391" cy="106680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br>
              <a:rPr lang="en-US" dirty="0"/>
            </a:br>
            <a:r>
              <a:rPr lang="en-US" b="1" dirty="0"/>
              <a:t>Perennial fights </a:t>
            </a:r>
            <a:endParaRPr lang="en-US" sz="4100" b="1" i="1" dirty="0"/>
          </a:p>
        </p:txBody>
      </p:sp>
      <p:sp>
        <p:nvSpPr>
          <p:cNvPr id="5" name="Slide Number Placeholder 4">
            <a:extLst>
              <a:ext uri="{FF2B5EF4-FFF2-40B4-BE49-F238E27FC236}">
                <a16:creationId xmlns:a16="http://schemas.microsoft.com/office/drawing/2014/main" id="{4C543433-6E2E-7345-B1EB-DB8400A574C1}"/>
              </a:ext>
            </a:extLst>
          </p:cNvPr>
          <p:cNvSpPr>
            <a:spLocks noGrp="1"/>
          </p:cNvSpPr>
          <p:nvPr>
            <p:ph type="sldNum" sz="quarter" idx="12"/>
          </p:nvPr>
        </p:nvSpPr>
        <p:spPr/>
        <p:txBody>
          <a:bodyPr/>
          <a:lstStyle/>
          <a:p>
            <a:fld id="{2A013F82-EE5E-44EE-A61D-E31C6657F26F}" type="slidenum">
              <a:rPr lang="en-US" smtClean="0"/>
              <a:t>15</a:t>
            </a:fld>
            <a:endParaRPr lang="en-US"/>
          </a:p>
        </p:txBody>
      </p:sp>
    </p:spTree>
    <p:extLst>
      <p:ext uri="{BB962C8B-B14F-4D97-AF65-F5344CB8AC3E}">
        <p14:creationId xmlns:p14="http://schemas.microsoft.com/office/powerpoint/2010/main" val="259619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B612-09BA-4EF1-87C8-C41B2EA5A82F}"/>
              </a:ext>
            </a:extLst>
          </p:cNvPr>
          <p:cNvSpPr>
            <a:spLocks noGrp="1"/>
          </p:cNvSpPr>
          <p:nvPr>
            <p:ph type="title"/>
          </p:nvPr>
        </p:nvSpPr>
        <p:spPr>
          <a:xfrm>
            <a:off x="1522413" y="20782"/>
            <a:ext cx="8229599" cy="1198418"/>
          </a:xfrm>
        </p:spPr>
        <p:txBody>
          <a:bodyPr>
            <a:normAutofit/>
          </a:bodyPr>
          <a:lstStyle/>
          <a:p>
            <a:pPr algn="ctr"/>
            <a:r>
              <a:rPr lang="en-US" sz="4000" b="1" dirty="0"/>
              <a:t>Resources</a:t>
            </a:r>
          </a:p>
        </p:txBody>
      </p:sp>
      <p:sp>
        <p:nvSpPr>
          <p:cNvPr id="3" name="Content Placeholder 2">
            <a:extLst>
              <a:ext uri="{FF2B5EF4-FFF2-40B4-BE49-F238E27FC236}">
                <a16:creationId xmlns:a16="http://schemas.microsoft.com/office/drawing/2014/main" id="{85C4BBF8-DC9F-4952-9FD3-90B8F44808B1}"/>
              </a:ext>
            </a:extLst>
          </p:cNvPr>
          <p:cNvSpPr>
            <a:spLocks noGrp="1"/>
          </p:cNvSpPr>
          <p:nvPr>
            <p:ph idx="1"/>
          </p:nvPr>
        </p:nvSpPr>
        <p:spPr>
          <a:xfrm>
            <a:off x="1522413" y="2209800"/>
            <a:ext cx="9134391" cy="3200400"/>
          </a:xfrm>
        </p:spPr>
        <p:txBody>
          <a:bodyPr>
            <a:normAutofit/>
          </a:bodyPr>
          <a:lstStyle/>
          <a:p>
            <a:r>
              <a:rPr lang="en-US" sz="3200" dirty="0"/>
              <a:t>Where our revenue comes from:</a:t>
            </a:r>
            <a:endParaRPr lang="en-US" sz="3200" dirty="0">
              <a:hlinkClick r:id="rId3">
                <a:extLst>
                  <a:ext uri="{A12FA001-AC4F-418D-AE19-62706E023703}">
                    <ahyp:hlinkClr xmlns:ahyp="http://schemas.microsoft.com/office/drawing/2018/hyperlinkcolor" val="tx"/>
                  </a:ext>
                </a:extLst>
              </a:hlinkClick>
            </a:endParaRPr>
          </a:p>
          <a:p>
            <a:pPr marL="239712" lvl="1" indent="0">
              <a:buNone/>
            </a:pPr>
            <a:r>
              <a:rPr lang="en-US" sz="3500" i="1" dirty="0">
                <a:hlinkClick r:id="rId3">
                  <a:extLst>
                    <a:ext uri="{A12FA001-AC4F-418D-AE19-62706E023703}">
                      <ahyp:hlinkClr xmlns:ahyp="http://schemas.microsoft.com/office/drawing/2018/hyperlinkcolor" val="tx"/>
                    </a:ext>
                  </a:extLst>
                </a:hlinkClick>
              </a:rPr>
              <a:t>Oregon Public Finance:  Basic Facts </a:t>
            </a:r>
            <a:r>
              <a:rPr lang="en-US" sz="3500" i="1" dirty="0"/>
              <a:t>-</a:t>
            </a:r>
            <a:r>
              <a:rPr lang="en-US" sz="3500" dirty="0"/>
              <a:t> each year</a:t>
            </a:r>
          </a:p>
          <a:p>
            <a:endParaRPr lang="en-US" sz="1400" dirty="0"/>
          </a:p>
          <a:p>
            <a:r>
              <a:rPr lang="en-US" sz="3200" dirty="0"/>
              <a:t>Where our revenue doesn’t come from:  </a:t>
            </a:r>
          </a:p>
          <a:p>
            <a:pPr marL="0" indent="0">
              <a:buNone/>
            </a:pPr>
            <a:r>
              <a:rPr lang="en-US" sz="3500" dirty="0"/>
              <a:t>   </a:t>
            </a:r>
            <a:r>
              <a:rPr lang="en-US" sz="3500" i="1" u="sng" dirty="0">
                <a:hlinkClick r:id="rId4">
                  <a:extLst>
                    <a:ext uri="{A12FA001-AC4F-418D-AE19-62706E023703}">
                      <ahyp:hlinkClr xmlns:ahyp="http://schemas.microsoft.com/office/drawing/2018/hyperlinkcolor" val="tx"/>
                    </a:ext>
                  </a:extLst>
                </a:hlinkClick>
              </a:rPr>
              <a:t>Tax Expenditure Report</a:t>
            </a:r>
            <a:r>
              <a:rPr lang="en-US" sz="3500" dirty="0"/>
              <a:t> - each biennium</a:t>
            </a:r>
          </a:p>
        </p:txBody>
      </p:sp>
      <p:sp>
        <p:nvSpPr>
          <p:cNvPr id="5" name="Slide Number Placeholder 4">
            <a:extLst>
              <a:ext uri="{FF2B5EF4-FFF2-40B4-BE49-F238E27FC236}">
                <a16:creationId xmlns:a16="http://schemas.microsoft.com/office/drawing/2014/main" id="{16ADCA7F-C3E2-B147-8C22-66C7D31B91D7}"/>
              </a:ext>
            </a:extLst>
          </p:cNvPr>
          <p:cNvSpPr>
            <a:spLocks noGrp="1"/>
          </p:cNvSpPr>
          <p:nvPr>
            <p:ph type="sldNum" sz="quarter" idx="12"/>
          </p:nvPr>
        </p:nvSpPr>
        <p:spPr/>
        <p:txBody>
          <a:bodyPr/>
          <a:lstStyle/>
          <a:p>
            <a:fld id="{2A013F82-EE5E-44EE-A61D-E31C6657F26F}" type="slidenum">
              <a:rPr lang="en-US" smtClean="0"/>
              <a:t>16</a:t>
            </a:fld>
            <a:endParaRPr lang="en-US"/>
          </a:p>
        </p:txBody>
      </p:sp>
    </p:spTree>
    <p:extLst>
      <p:ext uri="{BB962C8B-B14F-4D97-AF65-F5344CB8AC3E}">
        <p14:creationId xmlns:p14="http://schemas.microsoft.com/office/powerpoint/2010/main" val="402384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0B2B-236D-4A8D-8F46-5D98E949BB06}"/>
              </a:ext>
            </a:extLst>
          </p:cNvPr>
          <p:cNvSpPr>
            <a:spLocks noGrp="1"/>
          </p:cNvSpPr>
          <p:nvPr>
            <p:ph type="title"/>
          </p:nvPr>
        </p:nvSpPr>
        <p:spPr>
          <a:xfrm>
            <a:off x="1522413" y="152400"/>
            <a:ext cx="9144001" cy="1295400"/>
          </a:xfrm>
        </p:spPr>
        <p:txBody>
          <a:bodyPr>
            <a:normAutofit fontScale="90000"/>
          </a:bodyPr>
          <a:lstStyle/>
          <a:p>
            <a:pPr algn="ctr"/>
            <a:br>
              <a:rPr lang="en-US" sz="4000" b="1" dirty="0"/>
            </a:br>
            <a:br>
              <a:rPr lang="en-US" sz="4000" b="1" dirty="0"/>
            </a:br>
            <a:r>
              <a:rPr lang="en-US" sz="4400" b="1" i="1" dirty="0"/>
              <a:t>Thank you!</a:t>
            </a:r>
          </a:p>
        </p:txBody>
      </p:sp>
      <p:sp>
        <p:nvSpPr>
          <p:cNvPr id="3" name="Content Placeholder 2">
            <a:extLst>
              <a:ext uri="{FF2B5EF4-FFF2-40B4-BE49-F238E27FC236}">
                <a16:creationId xmlns:a16="http://schemas.microsoft.com/office/drawing/2014/main" id="{0A16E456-86A7-4AFC-B21B-8D0A352E8F10}"/>
              </a:ext>
            </a:extLst>
          </p:cNvPr>
          <p:cNvSpPr>
            <a:spLocks noGrp="1"/>
          </p:cNvSpPr>
          <p:nvPr>
            <p:ph idx="1"/>
          </p:nvPr>
        </p:nvSpPr>
        <p:spPr>
          <a:xfrm>
            <a:off x="1370012" y="1752600"/>
            <a:ext cx="10439400" cy="4648200"/>
          </a:xfrm>
        </p:spPr>
        <p:txBody>
          <a:bodyPr>
            <a:normAutofit/>
          </a:bodyPr>
          <a:lstStyle/>
          <a:p>
            <a:r>
              <a:rPr lang="en-US" sz="2800" dirty="0"/>
              <a:t>We are pleased to answer questions and research ideas</a:t>
            </a:r>
          </a:p>
          <a:p>
            <a:r>
              <a:rPr lang="en-US" sz="2800" dirty="0"/>
              <a:t>We will seek your support during session</a:t>
            </a:r>
          </a:p>
          <a:p>
            <a:r>
              <a:rPr lang="en-US" sz="2800" dirty="0"/>
              <a:t>Lobbyists will pressure you to support special interest </a:t>
            </a:r>
            <a:br>
              <a:rPr lang="en-US" sz="2800" dirty="0"/>
            </a:br>
            <a:r>
              <a:rPr lang="en-US" sz="2800" dirty="0"/>
              <a:t>tax breaks</a:t>
            </a:r>
          </a:p>
          <a:p>
            <a:r>
              <a:rPr lang="en-US" sz="2800" dirty="0"/>
              <a:t>We will remind you of Oregon’s commitment to tax fairness and the need for revenue to support your district and the state</a:t>
            </a:r>
          </a:p>
        </p:txBody>
      </p:sp>
      <p:pic>
        <p:nvPicPr>
          <p:cNvPr id="4" name="Picture 3">
            <a:extLst>
              <a:ext uri="{FF2B5EF4-FFF2-40B4-BE49-F238E27FC236}">
                <a16:creationId xmlns:a16="http://schemas.microsoft.com/office/drawing/2014/main" id="{087A339A-4DBC-4E19-8E72-B926EA9C2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359" y="5257800"/>
            <a:ext cx="2666053" cy="1119743"/>
          </a:xfrm>
          <a:prstGeom prst="rect">
            <a:avLst/>
          </a:prstGeom>
        </p:spPr>
      </p:pic>
      <p:sp>
        <p:nvSpPr>
          <p:cNvPr id="5" name="TextBox 4">
            <a:extLst>
              <a:ext uri="{FF2B5EF4-FFF2-40B4-BE49-F238E27FC236}">
                <a16:creationId xmlns:a16="http://schemas.microsoft.com/office/drawing/2014/main" id="{2EB18949-C3C0-4086-A53B-8F16AFB51892}"/>
              </a:ext>
            </a:extLst>
          </p:cNvPr>
          <p:cNvSpPr txBox="1"/>
          <p:nvPr/>
        </p:nvSpPr>
        <p:spPr>
          <a:xfrm>
            <a:off x="7542210" y="5410200"/>
            <a:ext cx="3581402" cy="1200329"/>
          </a:xfrm>
          <a:prstGeom prst="rect">
            <a:avLst/>
          </a:prstGeom>
          <a:noFill/>
        </p:spPr>
        <p:txBody>
          <a:bodyPr wrap="square" rtlCol="0">
            <a:spAutoFit/>
          </a:bodyPr>
          <a:lstStyle/>
          <a:p>
            <a:r>
              <a:rPr lang="en-US" u="sng" dirty="0">
                <a:hlinkClick r:id="rId3">
                  <a:extLst>
                    <a:ext uri="{A12FA001-AC4F-418D-AE19-62706E023703}">
                      <ahyp:hlinkClr xmlns:ahyp="http://schemas.microsoft.com/office/drawing/2018/hyperlinkcolor" val="tx"/>
                    </a:ext>
                  </a:extLst>
                </a:hlinkClick>
              </a:rPr>
              <a:t>TaxFairnessOregon@gmail.com</a:t>
            </a:r>
            <a:endParaRPr lang="en-US" u="sng" dirty="0"/>
          </a:p>
          <a:p>
            <a:r>
              <a:rPr lang="en-US" dirty="0"/>
              <a:t>Jody Wiser (503) 810-6654</a:t>
            </a:r>
          </a:p>
          <a:p>
            <a:r>
              <a:rPr lang="en-US" dirty="0" err="1"/>
              <a:t>TaxFairnessOregon.org</a:t>
            </a:r>
            <a:endParaRPr lang="en-US" dirty="0"/>
          </a:p>
          <a:p>
            <a:endParaRPr lang="en-US" dirty="0"/>
          </a:p>
        </p:txBody>
      </p:sp>
      <p:sp>
        <p:nvSpPr>
          <p:cNvPr id="7" name="Slide Number Placeholder 6">
            <a:extLst>
              <a:ext uri="{FF2B5EF4-FFF2-40B4-BE49-F238E27FC236}">
                <a16:creationId xmlns:a16="http://schemas.microsoft.com/office/drawing/2014/main" id="{41281C2B-3EFD-5D4E-9E69-A6CE992E4A03}"/>
              </a:ext>
            </a:extLst>
          </p:cNvPr>
          <p:cNvSpPr>
            <a:spLocks noGrp="1"/>
          </p:cNvSpPr>
          <p:nvPr>
            <p:ph type="sldNum" sz="quarter" idx="12"/>
          </p:nvPr>
        </p:nvSpPr>
        <p:spPr/>
        <p:txBody>
          <a:bodyPr/>
          <a:lstStyle/>
          <a:p>
            <a:fld id="{2A013F82-EE5E-44EE-A61D-E31C6657F26F}" type="slidenum">
              <a:rPr lang="en-US" smtClean="0"/>
              <a:t>17</a:t>
            </a:fld>
            <a:endParaRPr lang="en-US"/>
          </a:p>
        </p:txBody>
      </p:sp>
    </p:spTree>
    <p:extLst>
      <p:ext uri="{BB962C8B-B14F-4D97-AF65-F5344CB8AC3E}">
        <p14:creationId xmlns:p14="http://schemas.microsoft.com/office/powerpoint/2010/main" val="149982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33F2-B0DC-49B0-8620-AEC62A19D47A}"/>
              </a:ext>
            </a:extLst>
          </p:cNvPr>
          <p:cNvSpPr>
            <a:spLocks noGrp="1"/>
          </p:cNvSpPr>
          <p:nvPr>
            <p:ph type="title"/>
          </p:nvPr>
        </p:nvSpPr>
        <p:spPr>
          <a:xfrm>
            <a:off x="1217612" y="152400"/>
            <a:ext cx="9525000" cy="990600"/>
          </a:xfrm>
        </p:spPr>
        <p:txBody>
          <a:bodyPr>
            <a:noAutofit/>
          </a:bodyPr>
          <a:lstStyle/>
          <a:p>
            <a:pPr algn="ctr"/>
            <a:r>
              <a:rPr lang="en-US" sz="4000" b="1" dirty="0">
                <a:latin typeface="+mn-lt"/>
              </a:rPr>
              <a:t>Tax Fairness Oregon’s goals</a:t>
            </a:r>
          </a:p>
        </p:txBody>
      </p:sp>
      <p:sp>
        <p:nvSpPr>
          <p:cNvPr id="3" name="Content Placeholder 2">
            <a:extLst>
              <a:ext uri="{FF2B5EF4-FFF2-40B4-BE49-F238E27FC236}">
                <a16:creationId xmlns:a16="http://schemas.microsoft.com/office/drawing/2014/main" id="{39DAA117-AD8C-4202-8D21-E076DF2BA165}"/>
              </a:ext>
            </a:extLst>
          </p:cNvPr>
          <p:cNvSpPr>
            <a:spLocks noGrp="1"/>
          </p:cNvSpPr>
          <p:nvPr>
            <p:ph idx="1"/>
          </p:nvPr>
        </p:nvSpPr>
        <p:spPr>
          <a:xfrm>
            <a:off x="1141412" y="1752600"/>
            <a:ext cx="10363200" cy="4572000"/>
          </a:xfrm>
        </p:spPr>
        <p:txBody>
          <a:bodyPr>
            <a:noAutofit/>
          </a:bodyPr>
          <a:lstStyle/>
          <a:p>
            <a:pPr marL="457200" indent="-457200">
              <a:spcBef>
                <a:spcPts val="600"/>
              </a:spcBef>
              <a:buFont typeface="+mj-lt"/>
              <a:buAutoNum type="arabicPeriod"/>
            </a:pPr>
            <a:r>
              <a:rPr lang="en-US" sz="2800" b="1" dirty="0">
                <a:solidFill>
                  <a:schemeClr val="accent1"/>
                </a:solidFill>
              </a:rPr>
              <a:t>Consistent and adequate revenue </a:t>
            </a:r>
          </a:p>
          <a:p>
            <a:pPr lvl="2"/>
            <a:r>
              <a:rPr lang="en-US" sz="2400" dirty="0"/>
              <a:t>Revenue stability that supports long term and strategic budgeting for high-quality and efficient public services</a:t>
            </a:r>
            <a:endParaRPr lang="en-US" sz="2400" b="1" dirty="0">
              <a:solidFill>
                <a:schemeClr val="accent1"/>
              </a:solidFill>
            </a:endParaRPr>
          </a:p>
          <a:p>
            <a:pPr marL="457200" indent="-457200">
              <a:spcBef>
                <a:spcPts val="600"/>
              </a:spcBef>
              <a:buFont typeface="+mj-lt"/>
              <a:buAutoNum type="arabicPeriod"/>
            </a:pPr>
            <a:r>
              <a:rPr lang="en-US" sz="2800" b="1" dirty="0">
                <a:solidFill>
                  <a:schemeClr val="accent1"/>
                </a:solidFill>
              </a:rPr>
              <a:t>Horizontal and vertical fairness</a:t>
            </a:r>
            <a:r>
              <a:rPr lang="en-US" sz="2800" b="1" dirty="0"/>
              <a:t>  </a:t>
            </a:r>
          </a:p>
          <a:p>
            <a:pPr lvl="2"/>
            <a:r>
              <a:rPr lang="en-US" sz="2400" dirty="0"/>
              <a:t>Similarly situated households and businesses should pay the same tax on the same income and/or assets </a:t>
            </a:r>
          </a:p>
          <a:p>
            <a:pPr marL="457200" indent="-457200">
              <a:spcBef>
                <a:spcPts val="600"/>
              </a:spcBef>
              <a:buFont typeface="+mj-lt"/>
              <a:buAutoNum type="arabicPeriod"/>
            </a:pPr>
            <a:r>
              <a:rPr lang="en-US" sz="2800" b="1" dirty="0">
                <a:solidFill>
                  <a:schemeClr val="accent1"/>
                </a:solidFill>
              </a:rPr>
              <a:t>Efficient tax expenditures </a:t>
            </a:r>
          </a:p>
          <a:p>
            <a:pPr lvl="2"/>
            <a:r>
              <a:rPr lang="en-US" sz="2400" dirty="0"/>
              <a:t>Tax credits used only when direct appropriations are less efficient</a:t>
            </a:r>
          </a:p>
          <a:p>
            <a:pPr lvl="2"/>
            <a:r>
              <a:rPr lang="en-US" sz="2400" dirty="0"/>
              <a:t>Disallow sale for tax purposes</a:t>
            </a:r>
          </a:p>
          <a:p>
            <a:pPr marL="857250" lvl="4" indent="0">
              <a:buNone/>
            </a:pPr>
            <a:endParaRPr lang="en-US" sz="2600" dirty="0"/>
          </a:p>
          <a:p>
            <a:pPr marL="514350" indent="-514350">
              <a:buFont typeface="+mj-lt"/>
              <a:buAutoNum type="arabicPeriod"/>
            </a:pPr>
            <a:endParaRPr lang="en-US" sz="3200" dirty="0"/>
          </a:p>
        </p:txBody>
      </p:sp>
      <p:sp>
        <p:nvSpPr>
          <p:cNvPr id="5" name="Slide Number Placeholder 4">
            <a:extLst>
              <a:ext uri="{FF2B5EF4-FFF2-40B4-BE49-F238E27FC236}">
                <a16:creationId xmlns:a16="http://schemas.microsoft.com/office/drawing/2014/main" id="{B19146DE-DB37-224D-9D0F-4F16E54ACB1F}"/>
              </a:ext>
            </a:extLst>
          </p:cNvPr>
          <p:cNvSpPr>
            <a:spLocks noGrp="1"/>
          </p:cNvSpPr>
          <p:nvPr>
            <p:ph type="sldNum" sz="quarter" idx="12"/>
          </p:nvPr>
        </p:nvSpPr>
        <p:spPr/>
        <p:txBody>
          <a:bodyPr/>
          <a:lstStyle/>
          <a:p>
            <a:fld id="{2A013F82-EE5E-44EE-A61D-E31C6657F26F}" type="slidenum">
              <a:rPr lang="en-US" smtClean="0"/>
              <a:t>18</a:t>
            </a:fld>
            <a:endParaRPr lang="en-US"/>
          </a:p>
        </p:txBody>
      </p:sp>
    </p:spTree>
    <p:extLst>
      <p:ext uri="{BB962C8B-B14F-4D97-AF65-F5344CB8AC3E}">
        <p14:creationId xmlns:p14="http://schemas.microsoft.com/office/powerpoint/2010/main" val="126802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9E3A-9407-A54A-90B0-1F42F005A31E}"/>
              </a:ext>
            </a:extLst>
          </p:cNvPr>
          <p:cNvSpPr>
            <a:spLocks noGrp="1"/>
          </p:cNvSpPr>
          <p:nvPr>
            <p:ph type="title"/>
          </p:nvPr>
        </p:nvSpPr>
        <p:spPr>
          <a:xfrm>
            <a:off x="1522413" y="228600"/>
            <a:ext cx="9144001" cy="1219200"/>
          </a:xfrm>
        </p:spPr>
        <p:txBody>
          <a:bodyPr>
            <a:normAutofit/>
          </a:bodyPr>
          <a:lstStyle/>
          <a:p>
            <a:pPr algn="ctr"/>
            <a:r>
              <a:rPr lang="en-US" sz="4000" b="1" dirty="0"/>
              <a:t>Oregon’s</a:t>
            </a:r>
            <a:r>
              <a:rPr lang="en-US" sz="4000" b="1" dirty="0">
                <a:solidFill>
                  <a:schemeClr val="tx2">
                    <a:lumMod val="75000"/>
                  </a:schemeClr>
                </a:solidFill>
              </a:rPr>
              <a:t> </a:t>
            </a:r>
            <a:r>
              <a:rPr lang="en-US" sz="4000" b="1" dirty="0"/>
              <a:t>tax policy law</a:t>
            </a:r>
            <a:endParaRPr lang="en-US" sz="3200" dirty="0"/>
          </a:p>
        </p:txBody>
      </p:sp>
      <p:sp>
        <p:nvSpPr>
          <p:cNvPr id="3" name="Content Placeholder 2">
            <a:extLst>
              <a:ext uri="{FF2B5EF4-FFF2-40B4-BE49-F238E27FC236}">
                <a16:creationId xmlns:a16="http://schemas.microsoft.com/office/drawing/2014/main" id="{75D4E8E5-9762-5649-8DCD-F97C4063FBF2}"/>
              </a:ext>
            </a:extLst>
          </p:cNvPr>
          <p:cNvSpPr>
            <a:spLocks noGrp="1"/>
          </p:cNvSpPr>
          <p:nvPr>
            <p:ph idx="1"/>
          </p:nvPr>
        </p:nvSpPr>
        <p:spPr>
          <a:xfrm>
            <a:off x="1522413" y="1981199"/>
            <a:ext cx="9134391" cy="4114801"/>
          </a:xfrm>
        </p:spPr>
        <p:txBody>
          <a:bodyPr>
            <a:normAutofit fontScale="25000" lnSpcReduction="20000"/>
          </a:bodyPr>
          <a:lstStyle/>
          <a:p>
            <a:pPr marL="0" indent="0" algn="ctr">
              <a:lnSpc>
                <a:spcPct val="120000"/>
              </a:lnSpc>
              <a:buNone/>
            </a:pPr>
            <a:r>
              <a:rPr lang="en-US" sz="14400" b="1" i="1" dirty="0"/>
              <a:t>“The goals of the Legislative Assembly are to achieve for the people of this state</a:t>
            </a:r>
            <a:br>
              <a:rPr lang="en-US" sz="14400" b="1" i="1" dirty="0"/>
            </a:br>
            <a:r>
              <a:rPr lang="en-US" sz="14400" b="1" i="1" dirty="0"/>
              <a:t>a tax system that recognizes fairness and equity as its basic values”</a:t>
            </a:r>
          </a:p>
          <a:p>
            <a:pPr algn="ctr"/>
            <a:endParaRPr lang="en-US" sz="4000" i="1" dirty="0"/>
          </a:p>
          <a:p>
            <a:pPr algn="ctr"/>
            <a:endParaRPr lang="en-US" sz="4000" i="1" dirty="0"/>
          </a:p>
          <a:p>
            <a:pPr algn="ctr"/>
            <a:endParaRPr lang="en-US" sz="4000" i="1" dirty="0"/>
          </a:p>
          <a:p>
            <a:pPr marL="0" indent="0" algn="ctr">
              <a:buNone/>
            </a:pPr>
            <a:r>
              <a:rPr lang="en-US" sz="11200" b="1" i="1" dirty="0">
                <a:solidFill>
                  <a:schemeClr val="tx2">
                    <a:lumMod val="75000"/>
                  </a:schemeClr>
                </a:solidFill>
              </a:rPr>
              <a:t>Oregon Revised Statute 316.003</a:t>
            </a:r>
            <a:endParaRPr lang="en-US" sz="11200" i="1" dirty="0">
              <a:solidFill>
                <a:schemeClr val="tx2">
                  <a:lumMod val="75000"/>
                </a:schemeClr>
              </a:solidFill>
            </a:endParaRPr>
          </a:p>
          <a:p>
            <a:pPr marL="0" indent="0" algn="r">
              <a:buNone/>
            </a:pPr>
            <a:br>
              <a:rPr lang="en-US" sz="4500" i="1" dirty="0"/>
            </a:br>
            <a:endParaRPr lang="en-US" sz="4500" dirty="0"/>
          </a:p>
        </p:txBody>
      </p:sp>
      <p:sp>
        <p:nvSpPr>
          <p:cNvPr id="5" name="Slide Number Placeholder 4">
            <a:extLst>
              <a:ext uri="{FF2B5EF4-FFF2-40B4-BE49-F238E27FC236}">
                <a16:creationId xmlns:a16="http://schemas.microsoft.com/office/drawing/2014/main" id="{C97BDED2-9D0B-C645-939F-BB16A138167F}"/>
              </a:ext>
            </a:extLst>
          </p:cNvPr>
          <p:cNvSpPr>
            <a:spLocks noGrp="1"/>
          </p:cNvSpPr>
          <p:nvPr>
            <p:ph type="sldNum" sz="quarter" idx="12"/>
          </p:nvPr>
        </p:nvSpPr>
        <p:spPr/>
        <p:txBody>
          <a:bodyPr/>
          <a:lstStyle/>
          <a:p>
            <a:fld id="{2A013F82-EE5E-44EE-A61D-E31C6657F26F}" type="slidenum">
              <a:rPr lang="en-US" smtClean="0"/>
              <a:t>1</a:t>
            </a:fld>
            <a:endParaRPr lang="en-US"/>
          </a:p>
        </p:txBody>
      </p:sp>
    </p:spTree>
    <p:extLst>
      <p:ext uri="{BB962C8B-B14F-4D97-AF65-F5344CB8AC3E}">
        <p14:creationId xmlns:p14="http://schemas.microsoft.com/office/powerpoint/2010/main" val="340139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FE73-C509-4747-AE6B-3724A5057E2C}"/>
              </a:ext>
            </a:extLst>
          </p:cNvPr>
          <p:cNvSpPr>
            <a:spLocks noGrp="1"/>
          </p:cNvSpPr>
          <p:nvPr>
            <p:ph type="title"/>
          </p:nvPr>
        </p:nvSpPr>
        <p:spPr>
          <a:xfrm>
            <a:off x="1065212" y="304800"/>
            <a:ext cx="10363199" cy="1143000"/>
          </a:xfrm>
        </p:spPr>
        <p:txBody>
          <a:bodyPr>
            <a:normAutofit/>
          </a:bodyPr>
          <a:lstStyle/>
          <a:p>
            <a:pPr algn="ctr"/>
            <a:r>
              <a:rPr lang="en-US" sz="4000" b="1" dirty="0"/>
              <a:t>Guiding principles to evaluate tax proposals</a:t>
            </a:r>
          </a:p>
        </p:txBody>
      </p:sp>
      <p:sp>
        <p:nvSpPr>
          <p:cNvPr id="3" name="Content Placeholder 2">
            <a:extLst>
              <a:ext uri="{FF2B5EF4-FFF2-40B4-BE49-F238E27FC236}">
                <a16:creationId xmlns:a16="http://schemas.microsoft.com/office/drawing/2014/main" id="{F64AAE94-1A5B-9740-BB45-604B261970D7}"/>
              </a:ext>
            </a:extLst>
          </p:cNvPr>
          <p:cNvSpPr>
            <a:spLocks noGrp="1"/>
          </p:cNvSpPr>
          <p:nvPr>
            <p:ph idx="1"/>
          </p:nvPr>
        </p:nvSpPr>
        <p:spPr>
          <a:xfrm>
            <a:off x="1522413" y="1676400"/>
            <a:ext cx="9134391" cy="4800599"/>
          </a:xfrm>
        </p:spPr>
        <p:txBody>
          <a:bodyPr>
            <a:normAutofit fontScale="25000" lnSpcReduction="20000"/>
          </a:bodyPr>
          <a:lstStyle/>
          <a:p>
            <a:pPr marL="688975" lvl="1" indent="-457200">
              <a:buFont typeface="+mj-lt"/>
              <a:buAutoNum type="arabicPeriod"/>
            </a:pPr>
            <a:r>
              <a:rPr lang="en-US" sz="10400" i="1" dirty="0"/>
              <a:t>Ability to pay</a:t>
            </a:r>
            <a:endParaRPr lang="en-US" sz="10400" dirty="0"/>
          </a:p>
          <a:p>
            <a:pPr marL="688975" lvl="1" indent="-457200">
              <a:buFont typeface="+mj-lt"/>
              <a:buAutoNum type="arabicPeriod"/>
            </a:pPr>
            <a:r>
              <a:rPr lang="en-US" sz="10400" i="1" dirty="0"/>
              <a:t>Fairness</a:t>
            </a:r>
            <a:endParaRPr lang="en-US" sz="10400" dirty="0"/>
          </a:p>
          <a:p>
            <a:pPr marL="688975" lvl="1" indent="-457200">
              <a:buFont typeface="+mj-lt"/>
              <a:buAutoNum type="arabicPeriod"/>
            </a:pPr>
            <a:r>
              <a:rPr lang="en-US" sz="10400" i="1" dirty="0"/>
              <a:t>Efficiency</a:t>
            </a:r>
            <a:endParaRPr lang="en-US" sz="10400" dirty="0"/>
          </a:p>
          <a:p>
            <a:pPr marL="688975" lvl="1" indent="-457200">
              <a:buFont typeface="+mj-lt"/>
              <a:buAutoNum type="arabicPeriod"/>
            </a:pPr>
            <a:r>
              <a:rPr lang="en-US" sz="10400" i="1" dirty="0"/>
              <a:t>Even distribution</a:t>
            </a:r>
            <a:endParaRPr lang="en-US" sz="10400" dirty="0"/>
          </a:p>
          <a:p>
            <a:pPr marL="688975" lvl="1" indent="-457200">
              <a:buFont typeface="+mj-lt"/>
              <a:buAutoNum type="arabicPeriod"/>
            </a:pPr>
            <a:r>
              <a:rPr lang="en-US" sz="10400" i="1" dirty="0"/>
              <a:t>The tax system should be equitable where the minimum aspects of a fair system are:</a:t>
            </a:r>
            <a:endParaRPr lang="en-US" sz="10400" dirty="0"/>
          </a:p>
          <a:p>
            <a:pPr lvl="3"/>
            <a:r>
              <a:rPr lang="en-US" sz="8000" i="1" dirty="0"/>
              <a:t>That it shields genuine subsistence income from taxation</a:t>
            </a:r>
            <a:endParaRPr lang="en-US" sz="8000" dirty="0"/>
          </a:p>
          <a:p>
            <a:pPr lvl="3"/>
            <a:r>
              <a:rPr lang="en-US" sz="8000" i="1" dirty="0"/>
              <a:t>That it is not regressive and</a:t>
            </a:r>
            <a:endParaRPr lang="en-US" sz="8000" dirty="0"/>
          </a:p>
          <a:p>
            <a:pPr lvl="3"/>
            <a:r>
              <a:rPr lang="en-US" sz="8000" i="1" dirty="0"/>
              <a:t>It imposes approximately the same tax burden on all households earning the same income</a:t>
            </a:r>
            <a:endParaRPr lang="en-US" sz="8000" dirty="0"/>
          </a:p>
          <a:p>
            <a:pPr marL="688975" lvl="1" indent="-457200">
              <a:buFont typeface="+mj-lt"/>
              <a:buAutoNum type="arabicPeriod"/>
            </a:pPr>
            <a:r>
              <a:rPr lang="en-US" sz="10400" i="1" dirty="0"/>
              <a:t>Adequacy and</a:t>
            </a:r>
            <a:endParaRPr lang="en-US" sz="10400" dirty="0"/>
          </a:p>
          <a:p>
            <a:pPr marL="688975" lvl="1" indent="-457200">
              <a:buFont typeface="+mj-lt"/>
              <a:buAutoNum type="arabicPeriod"/>
            </a:pPr>
            <a:r>
              <a:rPr lang="en-US" sz="10400" i="1" dirty="0"/>
              <a:t>Flexibility</a:t>
            </a:r>
            <a:endParaRPr lang="en-US" dirty="0"/>
          </a:p>
        </p:txBody>
      </p:sp>
      <p:sp>
        <p:nvSpPr>
          <p:cNvPr id="5" name="TextBox 4">
            <a:extLst>
              <a:ext uri="{FF2B5EF4-FFF2-40B4-BE49-F238E27FC236}">
                <a16:creationId xmlns:a16="http://schemas.microsoft.com/office/drawing/2014/main" id="{1E14DDA6-425B-4386-A874-3EF59D5E9D88}"/>
              </a:ext>
            </a:extLst>
          </p:cNvPr>
          <p:cNvSpPr txBox="1"/>
          <p:nvPr/>
        </p:nvSpPr>
        <p:spPr>
          <a:xfrm>
            <a:off x="9523412" y="5966936"/>
            <a:ext cx="1931485" cy="738664"/>
          </a:xfrm>
          <a:prstGeom prst="rect">
            <a:avLst/>
          </a:prstGeom>
          <a:noFill/>
        </p:spPr>
        <p:txBody>
          <a:bodyPr wrap="square" rtlCol="0">
            <a:spAutoFit/>
          </a:bodyPr>
          <a:lstStyle/>
          <a:p>
            <a:r>
              <a:rPr lang="en-US" sz="2400" i="1" dirty="0">
                <a:solidFill>
                  <a:schemeClr val="tx2">
                    <a:lumMod val="75000"/>
                  </a:schemeClr>
                </a:solidFill>
              </a:rPr>
              <a:t>ORS 316.003</a:t>
            </a:r>
            <a:endParaRPr lang="en-US" sz="2400" dirty="0">
              <a:solidFill>
                <a:schemeClr val="tx2">
                  <a:lumMod val="75000"/>
                </a:schemeClr>
              </a:solidFill>
            </a:endParaRPr>
          </a:p>
          <a:p>
            <a:endParaRPr lang="en-US" dirty="0"/>
          </a:p>
        </p:txBody>
      </p:sp>
      <p:sp>
        <p:nvSpPr>
          <p:cNvPr id="6" name="Slide Number Placeholder 5">
            <a:extLst>
              <a:ext uri="{FF2B5EF4-FFF2-40B4-BE49-F238E27FC236}">
                <a16:creationId xmlns:a16="http://schemas.microsoft.com/office/drawing/2014/main" id="{BAB92A26-122B-7748-A65E-048130F7F428}"/>
              </a:ext>
            </a:extLst>
          </p:cNvPr>
          <p:cNvSpPr>
            <a:spLocks noGrp="1"/>
          </p:cNvSpPr>
          <p:nvPr>
            <p:ph type="sldNum" sz="quarter" idx="12"/>
          </p:nvPr>
        </p:nvSpPr>
        <p:spPr/>
        <p:txBody>
          <a:bodyPr/>
          <a:lstStyle/>
          <a:p>
            <a:fld id="{2A013F82-EE5E-44EE-A61D-E31C6657F26F}" type="slidenum">
              <a:rPr lang="en-US" smtClean="0"/>
              <a:t>2</a:t>
            </a:fld>
            <a:endParaRPr lang="en-US"/>
          </a:p>
        </p:txBody>
      </p:sp>
    </p:spTree>
    <p:extLst>
      <p:ext uri="{BB962C8B-B14F-4D97-AF65-F5344CB8AC3E}">
        <p14:creationId xmlns:p14="http://schemas.microsoft.com/office/powerpoint/2010/main" val="371803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1E6C-5957-0D4C-8D39-F0FD393227C1}"/>
              </a:ext>
            </a:extLst>
          </p:cNvPr>
          <p:cNvSpPr>
            <a:spLocks noGrp="1"/>
          </p:cNvSpPr>
          <p:nvPr>
            <p:ph type="title"/>
          </p:nvPr>
        </p:nvSpPr>
        <p:spPr>
          <a:xfrm>
            <a:off x="1074013" y="-20782"/>
            <a:ext cx="9144001" cy="1371600"/>
          </a:xfrm>
        </p:spPr>
        <p:txBody>
          <a:bodyPr>
            <a:normAutofit/>
          </a:bodyPr>
          <a:lstStyle/>
          <a:p>
            <a:pPr algn="ctr"/>
            <a:r>
              <a:rPr lang="en-US" sz="4000" b="1" dirty="0"/>
              <a:t>Tax Fairness Oregon’s work</a:t>
            </a:r>
          </a:p>
        </p:txBody>
      </p:sp>
      <p:sp>
        <p:nvSpPr>
          <p:cNvPr id="3" name="Content Placeholder 2">
            <a:extLst>
              <a:ext uri="{FF2B5EF4-FFF2-40B4-BE49-F238E27FC236}">
                <a16:creationId xmlns:a16="http://schemas.microsoft.com/office/drawing/2014/main" id="{1F823972-A285-4448-BE29-82E797D1D359}"/>
              </a:ext>
            </a:extLst>
          </p:cNvPr>
          <p:cNvSpPr>
            <a:spLocks noGrp="1"/>
          </p:cNvSpPr>
          <p:nvPr>
            <p:ph idx="1"/>
          </p:nvPr>
        </p:nvSpPr>
        <p:spPr>
          <a:xfrm>
            <a:off x="2141621" y="2133600"/>
            <a:ext cx="8448592" cy="4114801"/>
          </a:xfrm>
        </p:spPr>
        <p:txBody>
          <a:bodyPr>
            <a:normAutofit/>
          </a:bodyPr>
          <a:lstStyle/>
          <a:p>
            <a:r>
              <a:rPr lang="en-US" sz="3200" dirty="0"/>
              <a:t>Identify, research, and analyze critical bills</a:t>
            </a:r>
          </a:p>
          <a:p>
            <a:r>
              <a:rPr lang="en-US" sz="3200" dirty="0"/>
              <a:t>Recommend changes to Oregon’s tax code</a:t>
            </a:r>
          </a:p>
          <a:p>
            <a:r>
              <a:rPr lang="en-US" sz="3200" dirty="0"/>
              <a:t>Build coalitions with partner organizations</a:t>
            </a:r>
          </a:p>
          <a:p>
            <a:r>
              <a:rPr lang="en-US" sz="3200" dirty="0"/>
              <a:t>Bring public attention to tax issues</a:t>
            </a:r>
          </a:p>
          <a:p>
            <a:r>
              <a:rPr lang="en-US" sz="3200" dirty="0"/>
              <a:t>Meet with legislators and testify at hearings</a:t>
            </a:r>
          </a:p>
        </p:txBody>
      </p:sp>
      <p:sp>
        <p:nvSpPr>
          <p:cNvPr id="5" name="Slide Number Placeholder 4">
            <a:extLst>
              <a:ext uri="{FF2B5EF4-FFF2-40B4-BE49-F238E27FC236}">
                <a16:creationId xmlns:a16="http://schemas.microsoft.com/office/drawing/2014/main" id="{2B87D371-1253-2142-BC19-2AAD18351224}"/>
              </a:ext>
            </a:extLst>
          </p:cNvPr>
          <p:cNvSpPr>
            <a:spLocks noGrp="1"/>
          </p:cNvSpPr>
          <p:nvPr>
            <p:ph type="sldNum" sz="quarter" idx="12"/>
          </p:nvPr>
        </p:nvSpPr>
        <p:spPr/>
        <p:txBody>
          <a:bodyPr/>
          <a:lstStyle/>
          <a:p>
            <a:fld id="{2A013F82-EE5E-44EE-A61D-E31C6657F26F}" type="slidenum">
              <a:rPr lang="en-US" smtClean="0"/>
              <a:t>3</a:t>
            </a:fld>
            <a:endParaRPr lang="en-US"/>
          </a:p>
        </p:txBody>
      </p:sp>
    </p:spTree>
    <p:extLst>
      <p:ext uri="{BB962C8B-B14F-4D97-AF65-F5344CB8AC3E}">
        <p14:creationId xmlns:p14="http://schemas.microsoft.com/office/powerpoint/2010/main" val="28257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4962" y="533400"/>
            <a:ext cx="11052050" cy="762000"/>
          </a:xfrm>
        </p:spPr>
        <p:txBody>
          <a:bodyPr>
            <a:noAutofit/>
          </a:bodyPr>
          <a:lstStyle/>
          <a:p>
            <a:pPr algn="ctr"/>
            <a:r>
              <a:rPr lang="en-US" sz="4000" b="1" dirty="0"/>
              <a:t>Oregon ranks 10</a:t>
            </a:r>
            <a:r>
              <a:rPr lang="en-US" sz="4000" b="1" baseline="30000" dirty="0"/>
              <a:t>th</a:t>
            </a:r>
            <a:r>
              <a:rPr lang="en-US" sz="4000" b="1" dirty="0"/>
              <a:t> among states for fairness*</a:t>
            </a:r>
          </a:p>
        </p:txBody>
      </p:sp>
      <p:sp>
        <p:nvSpPr>
          <p:cNvPr id="5" name="Text Placeholder 4">
            <a:extLst>
              <a:ext uri="{FF2B5EF4-FFF2-40B4-BE49-F238E27FC236}">
                <a16:creationId xmlns:a16="http://schemas.microsoft.com/office/drawing/2014/main" id="{3BD48E19-861A-4F76-AA13-B1D905D75A02}"/>
              </a:ext>
            </a:extLst>
          </p:cNvPr>
          <p:cNvSpPr>
            <a:spLocks noGrp="1"/>
          </p:cNvSpPr>
          <p:nvPr>
            <p:ph type="body" idx="1"/>
          </p:nvPr>
        </p:nvSpPr>
        <p:spPr>
          <a:xfrm>
            <a:off x="1296859" y="1828799"/>
            <a:ext cx="4797551" cy="685800"/>
          </a:xfrm>
        </p:spPr>
        <p:txBody>
          <a:bodyPr/>
          <a:lstStyle/>
          <a:p>
            <a:r>
              <a:rPr lang="en-US" sz="2400" b="1" i="1" dirty="0"/>
              <a:t>Progressive features</a:t>
            </a:r>
          </a:p>
        </p:txBody>
      </p:sp>
      <p:sp>
        <p:nvSpPr>
          <p:cNvPr id="3" name="Content Placeholder 2">
            <a:extLst>
              <a:ext uri="{FF2B5EF4-FFF2-40B4-BE49-F238E27FC236}">
                <a16:creationId xmlns:a16="http://schemas.microsoft.com/office/drawing/2014/main" id="{AAC7D4D4-A6B8-4130-ADCA-A415E0878C40}"/>
              </a:ext>
            </a:extLst>
          </p:cNvPr>
          <p:cNvSpPr>
            <a:spLocks noGrp="1"/>
          </p:cNvSpPr>
          <p:nvPr>
            <p:ph sz="half" idx="2"/>
          </p:nvPr>
        </p:nvSpPr>
        <p:spPr>
          <a:xfrm>
            <a:off x="1296858" y="2590800"/>
            <a:ext cx="4416552" cy="3200400"/>
          </a:xfrm>
        </p:spPr>
        <p:txBody>
          <a:bodyPr>
            <a:normAutofit lnSpcReduction="10000"/>
          </a:bodyPr>
          <a:lstStyle/>
          <a:p>
            <a:r>
              <a:rPr lang="en-US" sz="2800" dirty="0"/>
              <a:t>Progressive income tax</a:t>
            </a:r>
          </a:p>
          <a:p>
            <a:r>
              <a:rPr lang="en-US" sz="2800" dirty="0"/>
              <a:t>No sales tax</a:t>
            </a:r>
          </a:p>
          <a:p>
            <a:r>
              <a:rPr lang="en-US" sz="2800" dirty="0"/>
              <a:t>Refundable State Earned Income Tax Credit </a:t>
            </a:r>
          </a:p>
          <a:p>
            <a:r>
              <a:rPr lang="en-US" sz="2800" dirty="0"/>
              <a:t>Childcare tax credit</a:t>
            </a:r>
          </a:p>
          <a:p>
            <a:r>
              <a:rPr lang="en-US" sz="2800" dirty="0"/>
              <a:t>State estate tax</a:t>
            </a:r>
          </a:p>
          <a:p>
            <a:endParaRPr lang="en-US" dirty="0"/>
          </a:p>
          <a:p>
            <a:endParaRPr lang="en-US" dirty="0"/>
          </a:p>
        </p:txBody>
      </p:sp>
      <p:sp>
        <p:nvSpPr>
          <p:cNvPr id="6" name="Text Placeholder 5">
            <a:extLst>
              <a:ext uri="{FF2B5EF4-FFF2-40B4-BE49-F238E27FC236}">
                <a16:creationId xmlns:a16="http://schemas.microsoft.com/office/drawing/2014/main" id="{30FE4CB9-0D28-4A1A-ADFA-2930740C2F1A}"/>
              </a:ext>
            </a:extLst>
          </p:cNvPr>
          <p:cNvSpPr>
            <a:spLocks noGrp="1"/>
          </p:cNvSpPr>
          <p:nvPr>
            <p:ph type="body" sz="quarter" idx="3"/>
          </p:nvPr>
        </p:nvSpPr>
        <p:spPr>
          <a:xfrm>
            <a:off x="6094409" y="1828799"/>
            <a:ext cx="4953003" cy="685800"/>
          </a:xfrm>
        </p:spPr>
        <p:txBody>
          <a:bodyPr/>
          <a:lstStyle/>
          <a:p>
            <a:r>
              <a:rPr lang="en-US" sz="2400" b="1" i="1" dirty="0"/>
              <a:t>Regressive Features</a:t>
            </a:r>
          </a:p>
        </p:txBody>
      </p:sp>
      <p:sp>
        <p:nvSpPr>
          <p:cNvPr id="7" name="Content Placeholder 6">
            <a:extLst>
              <a:ext uri="{FF2B5EF4-FFF2-40B4-BE49-F238E27FC236}">
                <a16:creationId xmlns:a16="http://schemas.microsoft.com/office/drawing/2014/main" id="{2C1355CB-A333-4545-AF95-C2F8DB3FA040}"/>
              </a:ext>
            </a:extLst>
          </p:cNvPr>
          <p:cNvSpPr>
            <a:spLocks noGrp="1"/>
          </p:cNvSpPr>
          <p:nvPr>
            <p:ph sz="quarter" idx="4"/>
          </p:nvPr>
        </p:nvSpPr>
        <p:spPr>
          <a:xfrm>
            <a:off x="6094410" y="2590800"/>
            <a:ext cx="4953002" cy="3048002"/>
          </a:xfrm>
        </p:spPr>
        <p:txBody>
          <a:bodyPr>
            <a:normAutofit lnSpcReduction="10000"/>
          </a:bodyPr>
          <a:lstStyle/>
          <a:p>
            <a:r>
              <a:rPr lang="en-US" sz="2800" dirty="0"/>
              <a:t>Income tax structure is essentially flat</a:t>
            </a:r>
          </a:p>
          <a:p>
            <a:r>
              <a:rPr lang="en-US" sz="2800" dirty="0"/>
              <a:t>Employees pay higher tax rates than business owners </a:t>
            </a:r>
          </a:p>
          <a:p>
            <a:r>
              <a:rPr lang="en-US" sz="2800" dirty="0"/>
              <a:t>Many tax loopholes</a:t>
            </a:r>
          </a:p>
          <a:p>
            <a:endParaRPr lang="en-US" dirty="0"/>
          </a:p>
        </p:txBody>
      </p:sp>
      <p:sp>
        <p:nvSpPr>
          <p:cNvPr id="2" name="TextBox 1">
            <a:extLst>
              <a:ext uri="{FF2B5EF4-FFF2-40B4-BE49-F238E27FC236}">
                <a16:creationId xmlns:a16="http://schemas.microsoft.com/office/drawing/2014/main" id="{F2C58056-0D47-482B-90D9-BC01870C8871}"/>
              </a:ext>
            </a:extLst>
          </p:cNvPr>
          <p:cNvSpPr txBox="1"/>
          <p:nvPr/>
        </p:nvSpPr>
        <p:spPr>
          <a:xfrm>
            <a:off x="4341812" y="5770672"/>
            <a:ext cx="7086600" cy="369332"/>
          </a:xfrm>
          <a:prstGeom prst="rect">
            <a:avLst/>
          </a:prstGeom>
          <a:noFill/>
        </p:spPr>
        <p:txBody>
          <a:bodyPr wrap="square" rtlCol="0">
            <a:spAutoFit/>
          </a:bodyPr>
          <a:lstStyle/>
          <a:p>
            <a:r>
              <a:rPr lang="en-US" b="1" i="1" dirty="0">
                <a:solidFill>
                  <a:schemeClr val="accent1"/>
                </a:solidFill>
              </a:rPr>
              <a:t>*Institute on Taxation &amp; Economic Policy (ITEP), ”Who Pays”  (10/2018)</a:t>
            </a:r>
            <a:endParaRPr lang="en-US" dirty="0"/>
          </a:p>
        </p:txBody>
      </p:sp>
      <p:sp>
        <p:nvSpPr>
          <p:cNvPr id="8" name="Slide Number Placeholder 7">
            <a:extLst>
              <a:ext uri="{FF2B5EF4-FFF2-40B4-BE49-F238E27FC236}">
                <a16:creationId xmlns:a16="http://schemas.microsoft.com/office/drawing/2014/main" id="{C1EA7E5E-1F67-F24E-B27E-54A28C40A399}"/>
              </a:ext>
            </a:extLst>
          </p:cNvPr>
          <p:cNvSpPr>
            <a:spLocks noGrp="1"/>
          </p:cNvSpPr>
          <p:nvPr>
            <p:ph type="sldNum" sz="quarter" idx="12"/>
          </p:nvPr>
        </p:nvSpPr>
        <p:spPr/>
        <p:txBody>
          <a:bodyPr/>
          <a:lstStyle/>
          <a:p>
            <a:fld id="{2A013F82-EE5E-44EE-A61D-E31C6657F26F}" type="slidenum">
              <a:rPr lang="en-US" smtClean="0"/>
              <a:t>4</a:t>
            </a:fld>
            <a:endParaRPr lang="en-US"/>
          </a:p>
        </p:txBody>
      </p:sp>
    </p:spTree>
    <p:extLst>
      <p:ext uri="{BB962C8B-B14F-4D97-AF65-F5344CB8AC3E}">
        <p14:creationId xmlns:p14="http://schemas.microsoft.com/office/powerpoint/2010/main" val="3100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0AA2-D0B8-4F4D-9A91-97A89EA3617B}"/>
              </a:ext>
            </a:extLst>
          </p:cNvPr>
          <p:cNvSpPr>
            <a:spLocks noGrp="1"/>
          </p:cNvSpPr>
          <p:nvPr>
            <p:ph type="title"/>
          </p:nvPr>
        </p:nvSpPr>
        <p:spPr>
          <a:xfrm>
            <a:off x="1141413" y="304800"/>
            <a:ext cx="9521816" cy="838200"/>
          </a:xfrm>
        </p:spPr>
        <p:txBody>
          <a:bodyPr>
            <a:normAutofit/>
          </a:bodyPr>
          <a:lstStyle/>
          <a:p>
            <a:pPr algn="ctr"/>
            <a:r>
              <a:rPr lang="en-US" sz="4000" b="1" dirty="0"/>
              <a:t>Oregon: between ends of fairness</a:t>
            </a:r>
          </a:p>
        </p:txBody>
      </p:sp>
      <p:sp>
        <p:nvSpPr>
          <p:cNvPr id="3" name="Content Placeholder 2">
            <a:extLst>
              <a:ext uri="{FF2B5EF4-FFF2-40B4-BE49-F238E27FC236}">
                <a16:creationId xmlns:a16="http://schemas.microsoft.com/office/drawing/2014/main" id="{BA294099-FAE0-499E-9234-53D14BFE4588}"/>
              </a:ext>
            </a:extLst>
          </p:cNvPr>
          <p:cNvSpPr>
            <a:spLocks noGrp="1"/>
          </p:cNvSpPr>
          <p:nvPr>
            <p:ph sz="half" idx="1"/>
          </p:nvPr>
        </p:nvSpPr>
        <p:spPr>
          <a:xfrm>
            <a:off x="1217612" y="1259936"/>
            <a:ext cx="5181600" cy="5318853"/>
          </a:xfrm>
        </p:spPr>
        <p:txBody>
          <a:bodyPr>
            <a:normAutofit/>
          </a:bodyPr>
          <a:lstStyle/>
          <a:p>
            <a:pPr marL="0" indent="0">
              <a:buNone/>
            </a:pPr>
            <a:endParaRPr lang="en-US" sz="2800" dirty="0"/>
          </a:p>
          <a:p>
            <a:pPr marL="0" indent="0">
              <a:buNone/>
            </a:pPr>
            <a:r>
              <a:rPr lang="en-US" sz="2800" dirty="0"/>
              <a:t>Washington - most </a:t>
            </a:r>
            <a:r>
              <a:rPr lang="en-US" sz="2800" b="1" i="1" dirty="0">
                <a:solidFill>
                  <a:schemeClr val="accent1"/>
                </a:solidFill>
              </a:rPr>
              <a:t>regressive</a:t>
            </a:r>
          </a:p>
          <a:p>
            <a:pPr lvl="1"/>
            <a:r>
              <a:rPr lang="en-US" sz="2800" dirty="0"/>
              <a:t>No income tax</a:t>
            </a:r>
          </a:p>
          <a:p>
            <a:pPr lvl="1"/>
            <a:r>
              <a:rPr lang="en-US" sz="2800" dirty="0"/>
              <a:t>High sales tax</a:t>
            </a:r>
            <a:br>
              <a:rPr lang="en-US" sz="2800" dirty="0"/>
            </a:br>
            <a:endParaRPr lang="en-US" sz="2800" dirty="0"/>
          </a:p>
          <a:p>
            <a:pPr marL="0" indent="0">
              <a:buNone/>
            </a:pPr>
            <a:r>
              <a:rPr lang="en-US" sz="2800" dirty="0"/>
              <a:t>California - most </a:t>
            </a:r>
            <a:r>
              <a:rPr lang="en-US" sz="2800" b="1" i="1" dirty="0">
                <a:solidFill>
                  <a:schemeClr val="accent1"/>
                </a:solidFill>
              </a:rPr>
              <a:t>progressive</a:t>
            </a:r>
          </a:p>
          <a:p>
            <a:pPr lvl="1"/>
            <a:r>
              <a:rPr lang="en-US" sz="2800" dirty="0"/>
              <a:t>Higher tax rates on high incomes</a:t>
            </a:r>
          </a:p>
          <a:p>
            <a:pPr lvl="1"/>
            <a:r>
              <a:rPr lang="en-US" sz="2800" dirty="0"/>
              <a:t>Much lower rates on low incomes</a:t>
            </a:r>
          </a:p>
          <a:p>
            <a:endParaRPr lang="en-US" sz="2800" dirty="0"/>
          </a:p>
        </p:txBody>
      </p:sp>
      <p:pic>
        <p:nvPicPr>
          <p:cNvPr id="2050" name="Picture 2">
            <a:extLst>
              <a:ext uri="{FF2B5EF4-FFF2-40B4-BE49-F238E27FC236}">
                <a16:creationId xmlns:a16="http://schemas.microsoft.com/office/drawing/2014/main" id="{F522EFF3-AA41-4598-BEFC-EF80029CD21D}"/>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12218" y="1251469"/>
            <a:ext cx="4096994" cy="26109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89F83CF-D376-46B3-BA29-56B7ED160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412" y="3970874"/>
            <a:ext cx="4114800" cy="26079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8EDB8E-D76E-4D41-9720-5ACAA307F4CA}"/>
              </a:ext>
            </a:extLst>
          </p:cNvPr>
          <p:cNvSpPr txBox="1"/>
          <p:nvPr/>
        </p:nvSpPr>
        <p:spPr>
          <a:xfrm>
            <a:off x="10266852" y="1219200"/>
            <a:ext cx="638316" cy="369332"/>
          </a:xfrm>
          <a:prstGeom prst="rect">
            <a:avLst/>
          </a:prstGeom>
          <a:noFill/>
        </p:spPr>
        <p:txBody>
          <a:bodyPr wrap="none" rtlCol="0">
            <a:spAutoFit/>
          </a:bodyPr>
          <a:lstStyle/>
          <a:p>
            <a:r>
              <a:rPr lang="en-US" b="1" i="1" dirty="0">
                <a:solidFill>
                  <a:schemeClr val="accent1"/>
                </a:solidFill>
              </a:rPr>
              <a:t>ITEP</a:t>
            </a:r>
            <a:endParaRPr lang="en-US" dirty="0"/>
          </a:p>
        </p:txBody>
      </p:sp>
      <p:sp>
        <p:nvSpPr>
          <p:cNvPr id="5" name="Slide Number Placeholder 4">
            <a:extLst>
              <a:ext uri="{FF2B5EF4-FFF2-40B4-BE49-F238E27FC236}">
                <a16:creationId xmlns:a16="http://schemas.microsoft.com/office/drawing/2014/main" id="{90146D63-2E87-1A42-B3DC-58BBAC2E7A5C}"/>
              </a:ext>
            </a:extLst>
          </p:cNvPr>
          <p:cNvSpPr>
            <a:spLocks noGrp="1"/>
          </p:cNvSpPr>
          <p:nvPr>
            <p:ph type="sldNum" sz="quarter" idx="12"/>
          </p:nvPr>
        </p:nvSpPr>
        <p:spPr/>
        <p:txBody>
          <a:bodyPr/>
          <a:lstStyle/>
          <a:p>
            <a:fld id="{2A013F82-EE5E-44EE-A61D-E31C6657F26F}" type="slidenum">
              <a:rPr lang="en-US" smtClean="0"/>
              <a:t>5</a:t>
            </a:fld>
            <a:endParaRPr lang="en-US"/>
          </a:p>
        </p:txBody>
      </p:sp>
    </p:spTree>
    <p:extLst>
      <p:ext uri="{BB962C8B-B14F-4D97-AF65-F5344CB8AC3E}">
        <p14:creationId xmlns:p14="http://schemas.microsoft.com/office/powerpoint/2010/main" val="313114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7057-EAAB-48CE-BF50-A21DB2A50770}"/>
              </a:ext>
            </a:extLst>
          </p:cNvPr>
          <p:cNvSpPr>
            <a:spLocks noGrp="1"/>
          </p:cNvSpPr>
          <p:nvPr>
            <p:ph type="title"/>
          </p:nvPr>
        </p:nvSpPr>
        <p:spPr>
          <a:xfrm>
            <a:off x="1674810" y="533400"/>
            <a:ext cx="8686802" cy="762000"/>
          </a:xfrm>
        </p:spPr>
        <p:txBody>
          <a:bodyPr>
            <a:normAutofit fontScale="90000"/>
          </a:bodyPr>
          <a:lstStyle/>
          <a:p>
            <a:pPr algn="ctr"/>
            <a:br>
              <a:rPr lang="en-US" dirty="0"/>
            </a:br>
            <a:r>
              <a:rPr lang="en-US" sz="4400" b="1" dirty="0"/>
              <a:t>Tax equity in Oregon</a:t>
            </a:r>
            <a:endParaRPr lang="en-US" sz="4400" dirty="0"/>
          </a:p>
        </p:txBody>
      </p:sp>
      <p:sp>
        <p:nvSpPr>
          <p:cNvPr id="3" name="Content Placeholder 2">
            <a:extLst>
              <a:ext uri="{FF2B5EF4-FFF2-40B4-BE49-F238E27FC236}">
                <a16:creationId xmlns:a16="http://schemas.microsoft.com/office/drawing/2014/main" id="{3229F95E-E62D-4084-83D3-A305BCCCA923}"/>
              </a:ext>
            </a:extLst>
          </p:cNvPr>
          <p:cNvSpPr>
            <a:spLocks noGrp="1"/>
          </p:cNvSpPr>
          <p:nvPr>
            <p:ph sz="half" idx="1"/>
          </p:nvPr>
        </p:nvSpPr>
        <p:spPr>
          <a:xfrm>
            <a:off x="989012" y="2362200"/>
            <a:ext cx="4572000" cy="2819400"/>
          </a:xfrm>
        </p:spPr>
        <p:txBody>
          <a:bodyPr>
            <a:normAutofit/>
          </a:bodyPr>
          <a:lstStyle/>
          <a:p>
            <a:r>
              <a:rPr lang="en-US" sz="2800" dirty="0"/>
              <a:t>Lowest quintile pay greater share of income in taxes than any other </a:t>
            </a:r>
          </a:p>
          <a:p>
            <a:r>
              <a:rPr lang="en-US" sz="2800" dirty="0"/>
              <a:t>Top 1% pay lowest share</a:t>
            </a:r>
          </a:p>
        </p:txBody>
      </p:sp>
      <p:pic>
        <p:nvPicPr>
          <p:cNvPr id="5" name="Content Placeholder 4">
            <a:extLst>
              <a:ext uri="{FF2B5EF4-FFF2-40B4-BE49-F238E27FC236}">
                <a16:creationId xmlns:a16="http://schemas.microsoft.com/office/drawing/2014/main" id="{19234967-8D26-47F9-ACCE-84600D225FFB}"/>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713411" y="1600200"/>
            <a:ext cx="5907073" cy="3810000"/>
          </a:xfrm>
          <a:prstGeom prst="rect">
            <a:avLst/>
          </a:prstGeom>
        </p:spPr>
      </p:pic>
      <p:sp>
        <p:nvSpPr>
          <p:cNvPr id="6" name="TextBox 5">
            <a:extLst>
              <a:ext uri="{FF2B5EF4-FFF2-40B4-BE49-F238E27FC236}">
                <a16:creationId xmlns:a16="http://schemas.microsoft.com/office/drawing/2014/main" id="{9486FE6C-9BB8-47B6-8DB8-A2B12DD5A781}"/>
              </a:ext>
            </a:extLst>
          </p:cNvPr>
          <p:cNvSpPr txBox="1"/>
          <p:nvPr/>
        </p:nvSpPr>
        <p:spPr>
          <a:xfrm>
            <a:off x="10942496" y="1219200"/>
            <a:ext cx="638316" cy="369332"/>
          </a:xfrm>
          <a:prstGeom prst="rect">
            <a:avLst/>
          </a:prstGeom>
          <a:noFill/>
        </p:spPr>
        <p:txBody>
          <a:bodyPr wrap="none" rtlCol="0">
            <a:spAutoFit/>
          </a:bodyPr>
          <a:lstStyle/>
          <a:p>
            <a:r>
              <a:rPr lang="en-US" b="1" i="1" dirty="0">
                <a:solidFill>
                  <a:schemeClr val="accent1"/>
                </a:solidFill>
              </a:rPr>
              <a:t>ITEP</a:t>
            </a:r>
            <a:endParaRPr lang="en-US" dirty="0"/>
          </a:p>
        </p:txBody>
      </p:sp>
      <p:sp>
        <p:nvSpPr>
          <p:cNvPr id="7" name="Slide Number Placeholder 6">
            <a:extLst>
              <a:ext uri="{FF2B5EF4-FFF2-40B4-BE49-F238E27FC236}">
                <a16:creationId xmlns:a16="http://schemas.microsoft.com/office/drawing/2014/main" id="{1AA04707-732A-D442-A605-E1DA740F9859}"/>
              </a:ext>
            </a:extLst>
          </p:cNvPr>
          <p:cNvSpPr>
            <a:spLocks noGrp="1"/>
          </p:cNvSpPr>
          <p:nvPr>
            <p:ph type="sldNum" sz="quarter" idx="12"/>
          </p:nvPr>
        </p:nvSpPr>
        <p:spPr/>
        <p:txBody>
          <a:bodyPr/>
          <a:lstStyle/>
          <a:p>
            <a:fld id="{2A013F82-EE5E-44EE-A61D-E31C6657F26F}" type="slidenum">
              <a:rPr lang="en-US" smtClean="0"/>
              <a:t>6</a:t>
            </a:fld>
            <a:endParaRPr lang="en-US"/>
          </a:p>
        </p:txBody>
      </p:sp>
    </p:spTree>
    <p:extLst>
      <p:ext uri="{BB962C8B-B14F-4D97-AF65-F5344CB8AC3E}">
        <p14:creationId xmlns:p14="http://schemas.microsoft.com/office/powerpoint/2010/main" val="342181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49B2-69FC-B94D-B3CD-27441F272A73}"/>
              </a:ext>
            </a:extLst>
          </p:cNvPr>
          <p:cNvSpPr>
            <a:spLocks noGrp="1"/>
          </p:cNvSpPr>
          <p:nvPr>
            <p:ph type="title"/>
          </p:nvPr>
        </p:nvSpPr>
        <p:spPr>
          <a:xfrm>
            <a:off x="1522413" y="381000"/>
            <a:ext cx="9143999" cy="914400"/>
          </a:xfrm>
        </p:spPr>
        <p:txBody>
          <a:bodyPr>
            <a:normAutofit/>
          </a:bodyPr>
          <a:lstStyle/>
          <a:p>
            <a:pPr algn="ctr"/>
            <a:r>
              <a:rPr lang="en-US" sz="4000" b="1" dirty="0"/>
              <a:t>Changes since the 2009 recession</a:t>
            </a:r>
          </a:p>
        </p:txBody>
      </p:sp>
      <p:sp>
        <p:nvSpPr>
          <p:cNvPr id="3" name="Content Placeholder 2">
            <a:extLst>
              <a:ext uri="{FF2B5EF4-FFF2-40B4-BE49-F238E27FC236}">
                <a16:creationId xmlns:a16="http://schemas.microsoft.com/office/drawing/2014/main" id="{685AC054-02C5-0542-8C1A-809F81333CC0}"/>
              </a:ext>
            </a:extLst>
          </p:cNvPr>
          <p:cNvSpPr>
            <a:spLocks noGrp="1"/>
          </p:cNvSpPr>
          <p:nvPr>
            <p:ph sz="half" idx="1"/>
          </p:nvPr>
        </p:nvSpPr>
        <p:spPr>
          <a:xfrm>
            <a:off x="6551612" y="2338547"/>
            <a:ext cx="4419599" cy="3657601"/>
          </a:xfrm>
        </p:spPr>
        <p:txBody>
          <a:bodyPr>
            <a:normAutofit fontScale="92500" lnSpcReduction="10000"/>
          </a:bodyPr>
          <a:lstStyle/>
          <a:p>
            <a:pPr marL="0" indent="0">
              <a:buNone/>
            </a:pPr>
            <a:r>
              <a:rPr lang="en-US" sz="3200" dirty="0">
                <a:solidFill>
                  <a:schemeClr val="accent1"/>
                </a:solidFill>
              </a:rPr>
              <a:t>   </a:t>
            </a:r>
            <a:r>
              <a:rPr lang="en-US" sz="3200" b="1" dirty="0">
                <a:solidFill>
                  <a:schemeClr val="accent1"/>
                </a:solidFill>
              </a:rPr>
              <a:t>Regressive</a:t>
            </a:r>
          </a:p>
          <a:p>
            <a:endParaRPr lang="en-US" sz="1400" dirty="0"/>
          </a:p>
          <a:p>
            <a:pPr lvl="1"/>
            <a:r>
              <a:rPr lang="en-US" sz="2600" dirty="0"/>
              <a:t>Lowered pass-through rate</a:t>
            </a:r>
          </a:p>
          <a:p>
            <a:pPr lvl="1"/>
            <a:r>
              <a:rPr lang="en-US" sz="2600" dirty="0"/>
              <a:t>PIT rate cut in CAT tax</a:t>
            </a:r>
          </a:p>
          <a:p>
            <a:pPr lvl="1"/>
            <a:r>
              <a:rPr lang="en-US" sz="2600" dirty="0"/>
              <a:t>Opportunity Zones</a:t>
            </a:r>
          </a:p>
          <a:p>
            <a:pPr lvl="1"/>
            <a:r>
              <a:rPr lang="en-US" sz="2600" dirty="0"/>
              <a:t>SALT tax workaround</a:t>
            </a:r>
          </a:p>
          <a:p>
            <a:endParaRPr lang="en-US" dirty="0"/>
          </a:p>
        </p:txBody>
      </p:sp>
      <p:sp>
        <p:nvSpPr>
          <p:cNvPr id="4" name="Content Placeholder 3">
            <a:extLst>
              <a:ext uri="{FF2B5EF4-FFF2-40B4-BE49-F238E27FC236}">
                <a16:creationId xmlns:a16="http://schemas.microsoft.com/office/drawing/2014/main" id="{7FA140C0-4926-4048-A332-C3E2F6F226FC}"/>
              </a:ext>
            </a:extLst>
          </p:cNvPr>
          <p:cNvSpPr>
            <a:spLocks noGrp="1"/>
          </p:cNvSpPr>
          <p:nvPr>
            <p:ph sz="half" idx="2"/>
          </p:nvPr>
        </p:nvSpPr>
        <p:spPr>
          <a:xfrm>
            <a:off x="1598612" y="2338547"/>
            <a:ext cx="4953000" cy="3657602"/>
          </a:xfrm>
        </p:spPr>
        <p:txBody>
          <a:bodyPr>
            <a:normAutofit fontScale="92500" lnSpcReduction="10000"/>
          </a:bodyPr>
          <a:lstStyle/>
          <a:p>
            <a:pPr marL="0" indent="0">
              <a:buNone/>
            </a:pPr>
            <a:r>
              <a:rPr lang="en-US" sz="3200" dirty="0">
                <a:solidFill>
                  <a:schemeClr val="accent1"/>
                </a:solidFill>
              </a:rPr>
              <a:t>   </a:t>
            </a:r>
            <a:r>
              <a:rPr lang="en-US" sz="3200" b="1" dirty="0">
                <a:solidFill>
                  <a:schemeClr val="accent1"/>
                </a:solidFill>
              </a:rPr>
              <a:t>Progressive</a:t>
            </a:r>
            <a:endParaRPr lang="en-US" sz="3200" b="1" i="1" dirty="0">
              <a:solidFill>
                <a:schemeClr val="accent1"/>
              </a:solidFill>
            </a:endParaRPr>
          </a:p>
          <a:p>
            <a:endParaRPr lang="en-US" sz="1400" dirty="0"/>
          </a:p>
          <a:p>
            <a:pPr lvl="1"/>
            <a:r>
              <a:rPr lang="en-US" sz="2600" dirty="0"/>
              <a:t>Added 9.9% rate to PIT</a:t>
            </a:r>
          </a:p>
          <a:p>
            <a:pPr lvl="1"/>
            <a:r>
              <a:rPr lang="en-US" sz="2600" dirty="0"/>
              <a:t>Added 7.6% rate to CIT</a:t>
            </a:r>
          </a:p>
          <a:p>
            <a:pPr lvl="1"/>
            <a:r>
              <a:rPr lang="en-US" sz="2600" dirty="0"/>
              <a:t>Raised Corporate Minimum Tax</a:t>
            </a:r>
          </a:p>
          <a:p>
            <a:pPr lvl="1"/>
            <a:r>
              <a:rPr lang="en-US" sz="2600" dirty="0"/>
              <a:t>Made EITC and Childcare </a:t>
            </a:r>
            <a:r>
              <a:rPr lang="en-US" sz="2600"/>
              <a:t>credits refundable</a:t>
            </a:r>
            <a:endParaRPr lang="en-US" sz="2600" dirty="0"/>
          </a:p>
          <a:p>
            <a:pPr lvl="1"/>
            <a:r>
              <a:rPr lang="en-US" sz="2600" dirty="0"/>
              <a:t>Added Corporate Activity Tax (CAT)</a:t>
            </a:r>
          </a:p>
          <a:p>
            <a:pPr lvl="1"/>
            <a:endParaRPr lang="en-US" sz="2600" dirty="0"/>
          </a:p>
        </p:txBody>
      </p:sp>
      <p:sp>
        <p:nvSpPr>
          <p:cNvPr id="6" name="Slide Number Placeholder 5">
            <a:extLst>
              <a:ext uri="{FF2B5EF4-FFF2-40B4-BE49-F238E27FC236}">
                <a16:creationId xmlns:a16="http://schemas.microsoft.com/office/drawing/2014/main" id="{3B461930-63B8-7C45-900E-0189E62ABA6A}"/>
              </a:ext>
            </a:extLst>
          </p:cNvPr>
          <p:cNvSpPr>
            <a:spLocks noGrp="1"/>
          </p:cNvSpPr>
          <p:nvPr>
            <p:ph type="sldNum" sz="quarter" idx="12"/>
          </p:nvPr>
        </p:nvSpPr>
        <p:spPr/>
        <p:txBody>
          <a:bodyPr/>
          <a:lstStyle/>
          <a:p>
            <a:fld id="{2A013F82-EE5E-44EE-A61D-E31C6657F26F}" type="slidenum">
              <a:rPr lang="en-US" smtClean="0"/>
              <a:t>7</a:t>
            </a:fld>
            <a:endParaRPr lang="en-US"/>
          </a:p>
        </p:txBody>
      </p:sp>
    </p:spTree>
    <p:extLst>
      <p:ext uri="{BB962C8B-B14F-4D97-AF65-F5344CB8AC3E}">
        <p14:creationId xmlns:p14="http://schemas.microsoft.com/office/powerpoint/2010/main" val="20139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81EE-7C43-4115-9FDF-F150BE475C12}"/>
              </a:ext>
            </a:extLst>
          </p:cNvPr>
          <p:cNvSpPr>
            <a:spLocks noGrp="1"/>
          </p:cNvSpPr>
          <p:nvPr>
            <p:ph type="title"/>
          </p:nvPr>
        </p:nvSpPr>
        <p:spPr>
          <a:xfrm>
            <a:off x="1018296" y="435979"/>
            <a:ext cx="10287000" cy="1011821"/>
          </a:xfrm>
        </p:spPr>
        <p:txBody>
          <a:bodyPr>
            <a:noAutofit/>
          </a:bodyPr>
          <a:lstStyle/>
          <a:p>
            <a:r>
              <a:rPr lang="en-US" sz="4000" b="1" dirty="0"/>
              <a:t>General Fund relies on personal income tax</a:t>
            </a:r>
          </a:p>
        </p:txBody>
      </p:sp>
      <p:sp>
        <p:nvSpPr>
          <p:cNvPr id="3" name="Content Placeholder 2">
            <a:extLst>
              <a:ext uri="{FF2B5EF4-FFF2-40B4-BE49-F238E27FC236}">
                <a16:creationId xmlns:a16="http://schemas.microsoft.com/office/drawing/2014/main" id="{DA658D40-7835-489C-802C-A2C305FE823D}"/>
              </a:ext>
            </a:extLst>
          </p:cNvPr>
          <p:cNvSpPr>
            <a:spLocks noGrp="1"/>
          </p:cNvSpPr>
          <p:nvPr>
            <p:ph sz="half" idx="1"/>
          </p:nvPr>
        </p:nvSpPr>
        <p:spPr>
          <a:xfrm>
            <a:off x="1504781" y="2362200"/>
            <a:ext cx="4513431" cy="1371600"/>
          </a:xfrm>
        </p:spPr>
        <p:txBody>
          <a:bodyPr>
            <a:normAutofit lnSpcReduction="10000"/>
          </a:bodyPr>
          <a:lstStyle/>
          <a:p>
            <a:pPr marL="0" indent="0">
              <a:buNone/>
            </a:pPr>
            <a:r>
              <a:rPr lang="en-US" sz="3200" dirty="0"/>
              <a:t>Corporate Income Tax has shrunk from 16% share in the 1980’s</a:t>
            </a:r>
          </a:p>
          <a:p>
            <a:pPr marL="0" indent="0">
              <a:buNone/>
            </a:pPr>
            <a:endParaRPr lang="en-US" i="1" dirty="0"/>
          </a:p>
        </p:txBody>
      </p:sp>
      <p:pic>
        <p:nvPicPr>
          <p:cNvPr id="9" name="Picture 8">
            <a:extLst>
              <a:ext uri="{FF2B5EF4-FFF2-40B4-BE49-F238E27FC236}">
                <a16:creationId xmlns:a16="http://schemas.microsoft.com/office/drawing/2014/main" id="{34A6212B-3CEA-4E9A-A8FF-D80C48688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695" y="2209800"/>
            <a:ext cx="4197278" cy="3678822"/>
          </a:xfrm>
          <a:prstGeom prst="rect">
            <a:avLst/>
          </a:prstGeom>
        </p:spPr>
      </p:pic>
      <p:sp>
        <p:nvSpPr>
          <p:cNvPr id="10" name="TextBox 9">
            <a:extLst>
              <a:ext uri="{FF2B5EF4-FFF2-40B4-BE49-F238E27FC236}">
                <a16:creationId xmlns:a16="http://schemas.microsoft.com/office/drawing/2014/main" id="{98D38C63-147E-4A49-ABCF-CECF110D355F}"/>
              </a:ext>
            </a:extLst>
          </p:cNvPr>
          <p:cNvSpPr txBox="1"/>
          <p:nvPr/>
        </p:nvSpPr>
        <p:spPr>
          <a:xfrm>
            <a:off x="6430353" y="5888623"/>
            <a:ext cx="4411961" cy="338554"/>
          </a:xfrm>
          <a:prstGeom prst="rect">
            <a:avLst/>
          </a:prstGeom>
          <a:noFill/>
        </p:spPr>
        <p:txBody>
          <a:bodyPr wrap="square" rtlCol="0">
            <a:spAutoFit/>
          </a:bodyPr>
          <a:lstStyle/>
          <a:p>
            <a:pPr algn="ctr"/>
            <a:r>
              <a:rPr lang="en-US" sz="1600" i="1" dirty="0"/>
              <a:t>  </a:t>
            </a:r>
            <a:r>
              <a:rPr lang="en-US" sz="1600" dirty="0"/>
              <a:t>Source Data: LFO 2019-2021 Budget Highlights</a:t>
            </a:r>
            <a:endParaRPr lang="en-US" sz="1600" i="1" dirty="0"/>
          </a:p>
        </p:txBody>
      </p:sp>
      <p:sp>
        <p:nvSpPr>
          <p:cNvPr id="5" name="Slide Number Placeholder 4">
            <a:extLst>
              <a:ext uri="{FF2B5EF4-FFF2-40B4-BE49-F238E27FC236}">
                <a16:creationId xmlns:a16="http://schemas.microsoft.com/office/drawing/2014/main" id="{4E62D43B-007E-D049-A1A8-3CD96D919074}"/>
              </a:ext>
            </a:extLst>
          </p:cNvPr>
          <p:cNvSpPr>
            <a:spLocks noGrp="1"/>
          </p:cNvSpPr>
          <p:nvPr>
            <p:ph type="sldNum" sz="quarter" idx="12"/>
          </p:nvPr>
        </p:nvSpPr>
        <p:spPr/>
        <p:txBody>
          <a:bodyPr/>
          <a:lstStyle/>
          <a:p>
            <a:fld id="{2A013F82-EE5E-44EE-A61D-E31C6657F26F}" type="slidenum">
              <a:rPr lang="en-US" smtClean="0"/>
              <a:t>8</a:t>
            </a:fld>
            <a:endParaRPr lang="en-US"/>
          </a:p>
        </p:txBody>
      </p:sp>
    </p:spTree>
    <p:extLst>
      <p:ext uri="{BB962C8B-B14F-4D97-AF65-F5344CB8AC3E}">
        <p14:creationId xmlns:p14="http://schemas.microsoft.com/office/powerpoint/2010/main" val="10731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39097</TotalTime>
  <Words>1117</Words>
  <Application>Microsoft Macintosh PowerPoint</Application>
  <PresentationFormat>Custom</PresentationFormat>
  <Paragraphs>175</Paragraphs>
  <Slides>19</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Corbel</vt:lpstr>
      <vt:lpstr>Digital Blue Tunnel 16x9</vt:lpstr>
      <vt:lpstr>Tax &amp; Revenue Basics</vt:lpstr>
      <vt:lpstr>Oregon’s tax policy law</vt:lpstr>
      <vt:lpstr>Guiding principles to evaluate tax proposals</vt:lpstr>
      <vt:lpstr>Tax Fairness Oregon’s work</vt:lpstr>
      <vt:lpstr>Oregon ranks 10th among states for fairness*</vt:lpstr>
      <vt:lpstr>Oregon: between ends of fairness</vt:lpstr>
      <vt:lpstr> Tax equity in Oregon</vt:lpstr>
      <vt:lpstr>Changes since the 2009 recession</vt:lpstr>
      <vt:lpstr>General Fund relies on personal income tax</vt:lpstr>
      <vt:lpstr>Other taxes in the General Fund</vt:lpstr>
      <vt:lpstr>Oregon Total Funds Budget: $112.8 billion</vt:lpstr>
      <vt:lpstr>How the legislature spends money</vt:lpstr>
      <vt:lpstr>Student Success Act/Corporate Activity Tax (CAT)</vt:lpstr>
      <vt:lpstr>Revenue issues 2023</vt:lpstr>
      <vt:lpstr>PowerPoint Presentation</vt:lpstr>
      <vt:lpstr>PowerPoint Presentation</vt:lpstr>
      <vt:lpstr>Resources</vt:lpstr>
      <vt:lpstr>  Thank you!</vt:lpstr>
      <vt:lpstr>Tax Fairness Oregon’s goals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subject/>
  <dc:creator>Josie Koehne</dc:creator>
  <cp:keywords/>
  <dc:description/>
  <cp:lastModifiedBy>Jody Wiser</cp:lastModifiedBy>
  <cp:revision>243</cp:revision>
  <cp:lastPrinted>2020-06-19T16:45:52Z</cp:lastPrinted>
  <dcterms:created xsi:type="dcterms:W3CDTF">2020-05-16T16:10:44Z</dcterms:created>
  <dcterms:modified xsi:type="dcterms:W3CDTF">2022-07-16T02:17:05Z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